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80"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334505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456CCF-1512-4FC8-A401-26893CEEF140}"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67797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45913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31309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198996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1718438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888312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3586551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74306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8383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174043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456CCF-1512-4FC8-A401-26893CEEF140}"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159526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456CCF-1512-4FC8-A401-26893CEEF140}"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19966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3468387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411993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B456CCF-1512-4FC8-A401-26893CEEF140}" type="datetimeFigureOut">
              <a:rPr lang="en-US" smtClean="0"/>
              <a:t>4/22/2020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381113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456CCF-1512-4FC8-A401-26893CEEF140}"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7F2D9-3BF0-4B2C-9D2C-87D1959FBDCC}" type="slidenum">
              <a:rPr lang="en-US" smtClean="0"/>
              <a:t>‹#›</a:t>
            </a:fld>
            <a:endParaRPr lang="en-US"/>
          </a:p>
        </p:txBody>
      </p:sp>
    </p:spTree>
    <p:extLst>
      <p:ext uri="{BB962C8B-B14F-4D97-AF65-F5344CB8AC3E}">
        <p14:creationId xmlns:p14="http://schemas.microsoft.com/office/powerpoint/2010/main" val="222307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456CCF-1512-4FC8-A401-26893CEEF140}" type="datetimeFigureOut">
              <a:rPr lang="en-US" smtClean="0"/>
              <a:t>4/22/2020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A37F2D9-3BF0-4B2C-9D2C-87D1959FBDCC}" type="slidenum">
              <a:rPr lang="en-US" smtClean="0"/>
              <a:t>‹#›</a:t>
            </a:fld>
            <a:endParaRPr lang="en-US"/>
          </a:p>
        </p:txBody>
      </p:sp>
    </p:spTree>
    <p:extLst>
      <p:ext uri="{BB962C8B-B14F-4D97-AF65-F5344CB8AC3E}">
        <p14:creationId xmlns:p14="http://schemas.microsoft.com/office/powerpoint/2010/main" val="26298423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cobbelectrical.com/career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s://nam03.safelinks.protection.outlook.com/?url=https%3A%2F%2Fwww.arrowexterminators.com%2F&amp;data=02%7C01%7CTaylor.Damico%40cobbk12.org%7C98fc2aed5ede4987e1c108d7dc9ba698%7C2fce1dfb919f4938aab8c47f0fc9182d%7C0%7C0%7C637220433393245239&amp;sdata=JxgP0%2FFKKH%2FgLYoiSYZXC77Q%2B9X6qCknFrkfaCNELko%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hyperlink" Target="https://nam03.safelinks.protection.outlook.com/?url=https%3A%2F%2Fwww.youtube.com%2Fembed%2FvsCj2F2X1n4&amp;data=02%7C01%7CTaylor.Damico%40cobbk12.org%7C98fc2aed5ede4987e1c108d7dc9ba698%7C2fce1dfb919f4938aab8c47f0fc9182d%7C0%7C0%7C637220433393255231&amp;sdata=iFqOd20u96UT0E4TT8X3lpHUW6jTUoDLpWVJxuFIo00%3D&amp;reserved=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hyperlink" Target="mailto:hurley.reed@life.edu"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hyperlink" Target="https://nam03.safelinks.protection.outlook.com/?url=http%3A%2F%2Fwww.life.edu%2F&amp;data=02%7C01%7CTaylor.Damico%40cobbk12.org%7C2ff5d319d0cf4fb0d60208d7dfd818e1%7C2fce1dfb919f4938aab8c47f0fc9182d%7C0%7C0%7C637223991532359347&amp;sdata=s7P%2B%2Fc5OUZ4gsB50Q6KOfAaCGNLsTSi568ipNCPMQ%2Bc%3D&amp;reserved=0" TargetMode="External"/><Relationship Id="rId4" Type="http://schemas.openxmlformats.org/officeDocument/2006/relationships/hyperlink" Target="https://www.life.edu/admissions-pages/cost-of-attendanc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nam03.safelinks.protection.outlook.com/?url=http%3A%2F%2Fwww.thecirclegroup.com%2F&amp;data=02%7C01%7CTaylor.Damico%40cobbk12.org%7Cf6515747aacf48d36d5508d7e08eda5b%7C2fce1dfb919f4938aab8c47f0fc9182d%7C0%7C0%7C637224776476271744&amp;sdata=iyddvxbWn7oFMqjCdwkIHwYceBkC8fDXLOEJwb1DDqk%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Office_building" TargetMode="External"/><Relationship Id="rId13" Type="http://schemas.openxmlformats.org/officeDocument/2006/relationships/hyperlink" Target="https://nam03.safelinks.protection.outlook.com/?url=https%3A%2F%2Fsoutherncompany.jobs%2Fcareer-awareness%2F&amp;data=02%7C01%7CTaylor.Damico%40cobbk12.org%7Cb7cb068c8720475cbbab08d7e128c645%7C2fce1dfb919f4938aab8c47f0fc9182d%7C0%7C0%7C637225437566432194&amp;sdata=XDDER3KuQe1qqtClmeWhkBylkPzPFOu0MtEVdqd%2BTXk%3D&amp;reserved=0" TargetMode="External"/><Relationship Id="rId3" Type="http://schemas.openxmlformats.org/officeDocument/2006/relationships/hyperlink" Target="http://www.learningpower.org/georgia/careers.html" TargetMode="External"/><Relationship Id="rId7" Type="http://schemas.openxmlformats.org/officeDocument/2006/relationships/hyperlink" Target="https://en.wikipedia.org/wiki/Georgia_Power_Building" TargetMode="External"/><Relationship Id="rId12" Type="http://schemas.openxmlformats.org/officeDocument/2006/relationships/hyperlink" Target="https://www.youscience.com/"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en.wikipedia.org/wiki/Georgia_Power#cite_note-4" TargetMode="External"/><Relationship Id="rId11" Type="http://schemas.openxmlformats.org/officeDocument/2006/relationships/hyperlink" Target="https://www.georgiapower.com/company/careers/cool-jobs-in-industry.html" TargetMode="External"/><Relationship Id="rId5" Type="http://schemas.openxmlformats.org/officeDocument/2006/relationships/hyperlink" Target="https://en.wikipedia.org/wiki/Public_utility" TargetMode="External"/><Relationship Id="rId10" Type="http://schemas.openxmlformats.org/officeDocument/2006/relationships/hyperlink" Target="https://en.wikipedia.org/wiki/Downtown_Atlanta" TargetMode="External"/><Relationship Id="rId4" Type="http://schemas.openxmlformats.org/officeDocument/2006/relationships/hyperlink" Target="https://en.wikipedia.org/wiki/Southern_Company" TargetMode="External"/><Relationship Id="rId9" Type="http://schemas.openxmlformats.org/officeDocument/2006/relationships/hyperlink" Target="https://en.wikipedia.org/wiki/Ralph_McGill" TargetMode="External"/><Relationship Id="rId14" Type="http://schemas.openxmlformats.org/officeDocument/2006/relationships/image" Target="../media/image20.jpg"/></Relationships>
</file>

<file path=ppt/slides/_rels/slide16.xml.rels><?xml version="1.0" encoding="UTF-8" standalone="yes"?>
<Relationships xmlns="http://schemas.openxmlformats.org/package/2006/relationships"><Relationship Id="rId3" Type="http://schemas.openxmlformats.org/officeDocument/2006/relationships/hyperlink" Target="mailto:CORAMA@AviationMaintenance.edu" TargetMode="External"/><Relationship Id="rId2" Type="http://schemas.openxmlformats.org/officeDocument/2006/relationships/hyperlink" Target="http://www.aviationmaintenance.edu/" TargetMode="Externa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hyperlink" Target="https://nam03.safelinks.protection.outlook.com/?url=https%3A%2F%2Fwww.msm.edu%2FEducation%2FPipelinePrograms%2FSTEAMacademy9-12.php&amp;data=02%7C01%7CTaylor.Damico%40cobbk12.org%7Cbf6d4bde042348729d1d08d7e1d37f39%7C2fce1dfb919f4938aab8c47f0fc9182d%7C0%7C1%7C637226170810328731&amp;sdata=CZJHGnf8r8zy2Kz26Almi1ratazH%2BNtQ8sxbMCSbsD4%3D&amp;reserved=0" TargetMode="External"/><Relationship Id="rId2" Type="http://schemas.openxmlformats.org/officeDocument/2006/relationships/hyperlink" Target="mailto:ryanclark@msm.edu" TargetMode="Externa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hyperlink" Target="https://nam03.safelinks.protection.outlook.com/?url=https%3A%2F%2Fwww.msm.edu%2FEducation%2FPipelinePrograms%2FEOHCdocuments%2FRecommendationLetterTemplate.pdf&amp;data=02%7C01%7CTaylor.Damico%40cobbk12.org%7Cbf6d4bde042348729d1d08d7e1d37f39%7C2fce1dfb919f4938aab8c47f0fc9182d%7C0%7C1%7C637226170810338684&amp;sdata=o7qX4DBcUl1E8dr3lelTQnDoC7LNJ0oiVb8dZBb%2BGt8%3D&amp;reserved=0" TargetMode="External"/><Relationship Id="rId4" Type="http://schemas.openxmlformats.org/officeDocument/2006/relationships/hyperlink" Target="https://nam03.safelinks.protection.outlook.com/?url=https%3A%2F%2Ffs10.formsite.com%2Fbbanks%2Fform117%2Findex.html&amp;data=02%7C01%7CTaylor.Damico%40cobbk12.org%7Cbf6d4bde042348729d1d08d7e1d37f39%7C2fce1dfb919f4938aab8c47f0fc9182d%7C0%7C1%7C637226170810328731&amp;sdata=ArICRySpzFACZhuCSf52ZS2e6KB2SaXgrTbkPOKRTmo%3D&amp;reserved=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am03.safelinks.protection.outlook.com/?url=https%3A%2F%2Fwww.holderconstruction.com%2F&amp;data=02%7C01%7CTaylor.Damico%40cobbk12.org%7Cd73653ed99e84a20537308d7dfbb6d81%7C2fce1dfb919f4938aab8c47f0fc9182d%7C0%7C0%7C637223868420277186&amp;sdata=%2BQvSKAPaOwG8nfxsRtcN4geAvoXZOq%2BaO0nDbpz5LBA%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hyperlink" Target="https://nam03.safelinks.protection.outlook.com/?url=http%3A%2F%2Fperscholas.org%2Fapply&amp;data=02%7C01%7CTaylor.Damico%40cobbk12.org%7C742ba84aec2c46eb2b7f08d7dfb147e9%7C2fce1dfb919f4938aab8c47f0fc9182d%7C0%7C0%7C637223824813919530&amp;sdata=%2BiQgiKG1LygR95p9JgvZNH8BxKvKWB%2BaEZEnJPm8mKI%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enningnet.com/"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nam03.safelinks.protection.outlook.com/?url=https%3A%2F%2Fwww.benningnet.com%2Fcareers%2F&amp;data=02%7C01%7CTaylor.Damico%40cobbk12.org%7C5d88e1a67a974501f60e08d7df968e58%7C2fce1dfb919f4938aab8c47f0fc9182d%7C0%7C0%7C637223710044266031&amp;sdata=aVc2ecuCdRPD4l8wj%2BkHdIYDy5olrh9c%2BUSs8Ls3Ii0%3D&amp;reserved=0" TargetMode="External"/><Relationship Id="rId4" Type="http://schemas.openxmlformats.org/officeDocument/2006/relationships/hyperlink" Target="https://nam03.safelinks.protection.outlook.com/?url=https%3A%2F%2Fyoutu.be%2FgSc-CUEATx4&amp;data=02%7C01%7CTaylor.Damico%40cobbk12.org%7C5d88e1a67a974501f60e08d7df968e58%7C2fce1dfb919f4938aab8c47f0fc9182d%7C0%7C0%7C637223710044266031&amp;sdata=2woFUH2%2BJ77Jfb2IsBAu2zGdxYHB9w4M0qcYobGvODI%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am03.safelinks.protection.outlook.com/?url=http%3A%2F%2Fwww.gafutures.org%2F&amp;data=02%7C01%7CTaylor.Damico%40cobbk12.org%7Cffeef37a9c9d413fbde908d7dcb6aedf%7C2fce1dfb919f4938aab8c47f0fc9182d%7C0%7C0%7C637220549486233301&amp;sdata=1ulVlClZJKLQpyloKMSmU8mOFLL2T8u%2BKdU%2BpCJHHjs%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mailto:marcush@gsfc.org" TargetMode="External"/><Relationship Id="rId4" Type="http://schemas.openxmlformats.org/officeDocument/2006/relationships/hyperlink" Target="https://www.eventbrite.com/o/georgia-student-finance-commission-803059036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nam03.safelinks.protection.outlook.com/?url=https%3A%2F%2Fwww.cobbcounty.org%2Fpublic-safety%2Fpolice%2Femployment&amp;data=02%7C01%7CTaylor.Damico%40cobbk12.org%7Cd9b0e14fe65940209d0c08d7dca8c05e%7C2fce1dfb919f4938aab8c47f0fc9182d%7C0%7C0%7C637220489682028408&amp;sdata=ZjvpCk1XQZoNszJimtLS25mndk2aGqWvWnBDkEiIBu4%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hyperlink" Target="https://nam03.safelinks.protection.outlook.com/?url=https%3A%2F%2Fwww.youtube.com%2Fwatch%3Fv%3DGaeYmC6Xe6w%26t%3D94s&amp;data=02%7C01%7CTaylor.Damico%40cobbk12.org%7Cd9b0e14fe65940209d0c08d7dca8c05e%7C2fce1dfb919f4938aab8c47f0fc9182d%7C0%7C0%7C637220489682038399&amp;sdata=9R0uWWGEgBP%2B951yh%2Fh5EnK5yXdfLYEJj5GvYecruRM%3D&amp;reserved=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am03.safelinks.protection.outlook.com/?url=https%3A%2F%2Fyoutu.be%2FUoHCyGe1j24&amp;data=02%7C01%7CTaylor.Damico%40cobbk12.org%7Cd9ae8c5d469744620b9508d7dca03767%7C2fce1dfb919f4938aab8c47f0fc9182d%7C0%7C0%7C637220453023254259&amp;sdata=kWBGpU7Fimye3qtrSLKtZI6KdEhbRz5w5S%2FbP8RfcoE%3D&amp;reserved=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06A7-D284-46EF-B42C-D3193A1DC357}"/>
              </a:ext>
            </a:extLst>
          </p:cNvPr>
          <p:cNvSpPr>
            <a:spLocks noGrp="1"/>
          </p:cNvSpPr>
          <p:nvPr>
            <p:ph type="ctrTitle"/>
          </p:nvPr>
        </p:nvSpPr>
        <p:spPr/>
        <p:txBody>
          <a:bodyPr/>
          <a:lstStyle/>
          <a:p>
            <a:r>
              <a:rPr lang="en-US" dirty="0"/>
              <a:t>North Cobb High School Virtual Career Fair</a:t>
            </a:r>
          </a:p>
        </p:txBody>
      </p:sp>
      <p:sp>
        <p:nvSpPr>
          <p:cNvPr id="3" name="Subtitle 2">
            <a:extLst>
              <a:ext uri="{FF2B5EF4-FFF2-40B4-BE49-F238E27FC236}">
                <a16:creationId xmlns:a16="http://schemas.microsoft.com/office/drawing/2014/main" id="{5EFBCFF4-A104-4423-9B85-BC61CDBE121D}"/>
              </a:ext>
            </a:extLst>
          </p:cNvPr>
          <p:cNvSpPr>
            <a:spLocks noGrp="1"/>
          </p:cNvSpPr>
          <p:nvPr>
            <p:ph type="subTitle" idx="1"/>
          </p:nvPr>
        </p:nvSpPr>
        <p:spPr/>
        <p:txBody>
          <a:bodyPr/>
          <a:lstStyle/>
          <a:p>
            <a:r>
              <a:rPr lang="en-US" dirty="0"/>
              <a:t>April 16, 2020</a:t>
            </a:r>
          </a:p>
        </p:txBody>
      </p:sp>
    </p:spTree>
    <p:extLst>
      <p:ext uri="{BB962C8B-B14F-4D97-AF65-F5344CB8AC3E}">
        <p14:creationId xmlns:p14="http://schemas.microsoft.com/office/powerpoint/2010/main" val="202947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85B12-A53D-4B0E-AE71-3DD89AA42C52}"/>
              </a:ext>
            </a:extLst>
          </p:cNvPr>
          <p:cNvSpPr>
            <a:spLocks noGrp="1"/>
          </p:cNvSpPr>
          <p:nvPr>
            <p:ph type="title"/>
          </p:nvPr>
        </p:nvSpPr>
        <p:spPr>
          <a:xfrm>
            <a:off x="643855" y="1447799"/>
            <a:ext cx="3108626" cy="1444752"/>
          </a:xfrm>
        </p:spPr>
        <p:txBody>
          <a:bodyPr anchor="b">
            <a:normAutofit/>
          </a:bodyPr>
          <a:lstStyle/>
          <a:p>
            <a:pPr>
              <a:lnSpc>
                <a:spcPct val="90000"/>
              </a:lnSpc>
            </a:pPr>
            <a:r>
              <a:rPr lang="en-US" sz="3200"/>
              <a:t>North Cobb Electrical Services</a:t>
            </a:r>
          </a:p>
        </p:txBody>
      </p:sp>
      <p:sp>
        <p:nvSpPr>
          <p:cNvPr id="17" name="Freeform 11">
            <a:extLst>
              <a:ext uri="{FF2B5EF4-FFF2-40B4-BE49-F238E27FC236}">
                <a16:creationId xmlns:a16="http://schemas.microsoft.com/office/drawing/2014/main" id="{637C035B-4F43-4464-9C0C-4714E1FAD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8" name="Rectangle 11">
            <a:extLst>
              <a:ext uri="{FF2B5EF4-FFF2-40B4-BE49-F238E27FC236}">
                <a16:creationId xmlns:a16="http://schemas.microsoft.com/office/drawing/2014/main" id="{D0B976D2-0CB1-49A9-BAE8-08D80D08C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5">
            <a:extLst>
              <a:ext uri="{FF2B5EF4-FFF2-40B4-BE49-F238E27FC236}">
                <a16:creationId xmlns:a16="http://schemas.microsoft.com/office/drawing/2014/main" id="{40FB5D5B-FC6D-4835-B789-333DA52A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16" name="Rectangle 15">
            <a:extLst>
              <a:ext uri="{FF2B5EF4-FFF2-40B4-BE49-F238E27FC236}">
                <a16:creationId xmlns:a16="http://schemas.microsoft.com/office/drawing/2014/main" id="{DADADB2C-559B-4AE1-B191-800C78A4B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9D9347B-2B97-49E2-82A6-B59B5CE743FF}"/>
              </a:ext>
            </a:extLst>
          </p:cNvPr>
          <p:cNvSpPr>
            <a:spLocks noGrp="1"/>
          </p:cNvSpPr>
          <p:nvPr>
            <p:ph idx="1"/>
          </p:nvPr>
        </p:nvSpPr>
        <p:spPr>
          <a:xfrm>
            <a:off x="643855" y="3072385"/>
            <a:ext cx="3108057" cy="2947415"/>
          </a:xfrm>
        </p:spPr>
        <p:txBody>
          <a:bodyPr>
            <a:normAutofit/>
          </a:bodyPr>
          <a:lstStyle/>
          <a:p>
            <a:r>
              <a:rPr lang="en-US" sz="1400"/>
              <a:t>Please see link below careers page. It shows a career path as well as a link to the IEC apprenticeship Program.</a:t>
            </a:r>
          </a:p>
          <a:p>
            <a:r>
              <a:rPr lang="en-US" sz="1400" u="sng">
                <a:hlinkClick r:id="rId3"/>
              </a:rPr>
              <a:t>https://ncobbelectrical.com/careers/</a:t>
            </a:r>
            <a:endParaRPr lang="en-US" sz="1400" u="sng"/>
          </a:p>
          <a:p>
            <a:r>
              <a:rPr lang="en-US" sz="1400"/>
              <a:t>Believe in bringing in high school talent and training them through the IEC Apprenticeship Program. </a:t>
            </a:r>
          </a:p>
          <a:p>
            <a:endParaRPr lang="en-US" sz="1400"/>
          </a:p>
        </p:txBody>
      </p:sp>
      <p:pic>
        <p:nvPicPr>
          <p:cNvPr id="5" name="Picture 4" descr="A drawing of a face&#10;&#10;Description automatically generated">
            <a:extLst>
              <a:ext uri="{FF2B5EF4-FFF2-40B4-BE49-F238E27FC236}">
                <a16:creationId xmlns:a16="http://schemas.microsoft.com/office/drawing/2014/main" id="{68828A57-153E-4C3B-AF4A-A3D09A8185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451" y="2278498"/>
            <a:ext cx="6495847" cy="2910602"/>
          </a:xfrm>
          <a:prstGeom prst="rect">
            <a:avLst/>
          </a:prstGeom>
          <a:effectLst/>
        </p:spPr>
      </p:pic>
    </p:spTree>
    <p:extLst>
      <p:ext uri="{BB962C8B-B14F-4D97-AF65-F5344CB8AC3E}">
        <p14:creationId xmlns:p14="http://schemas.microsoft.com/office/powerpoint/2010/main" val="2800960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A135A-0F89-4BBB-AA25-5CBD1492A84E}"/>
              </a:ext>
            </a:extLst>
          </p:cNvPr>
          <p:cNvSpPr>
            <a:spLocks noGrp="1"/>
          </p:cNvSpPr>
          <p:nvPr>
            <p:ph type="title"/>
          </p:nvPr>
        </p:nvSpPr>
        <p:spPr>
          <a:xfrm>
            <a:off x="643855" y="1447799"/>
            <a:ext cx="3108626" cy="1444752"/>
          </a:xfrm>
        </p:spPr>
        <p:txBody>
          <a:bodyPr anchor="b">
            <a:normAutofit/>
          </a:bodyPr>
          <a:lstStyle/>
          <a:p>
            <a:r>
              <a:rPr lang="en-US" sz="3200"/>
              <a:t>Arrow Exterminators</a:t>
            </a:r>
          </a:p>
        </p:txBody>
      </p:sp>
      <p:sp>
        <p:nvSpPr>
          <p:cNvPr id="10" name="Freeform 11">
            <a:extLst>
              <a:ext uri="{FF2B5EF4-FFF2-40B4-BE49-F238E27FC236}">
                <a16:creationId xmlns:a16="http://schemas.microsoft.com/office/drawing/2014/main" id="{637C035B-4F43-4464-9C0C-4714E1FAD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D0B976D2-0CB1-49A9-BAE8-08D80D08C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40FB5D5B-FC6D-4835-B789-333DA52A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16" name="Rectangle 15">
            <a:extLst>
              <a:ext uri="{FF2B5EF4-FFF2-40B4-BE49-F238E27FC236}">
                <a16:creationId xmlns:a16="http://schemas.microsoft.com/office/drawing/2014/main" id="{DADADB2C-559B-4AE1-B191-800C78A4B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2AFB8EB-27DE-4A02-89AD-39DFEF292A13}"/>
              </a:ext>
            </a:extLst>
          </p:cNvPr>
          <p:cNvSpPr>
            <a:spLocks noGrp="1"/>
          </p:cNvSpPr>
          <p:nvPr>
            <p:ph idx="1"/>
          </p:nvPr>
        </p:nvSpPr>
        <p:spPr>
          <a:xfrm>
            <a:off x="643855" y="3072385"/>
            <a:ext cx="3108057" cy="2947415"/>
          </a:xfrm>
        </p:spPr>
        <p:txBody>
          <a:bodyPr>
            <a:normAutofit/>
          </a:bodyPr>
          <a:lstStyle/>
          <a:p>
            <a:r>
              <a:rPr lang="en-US" sz="1400"/>
              <a:t>Website: </a:t>
            </a:r>
            <a:r>
              <a:rPr lang="en-US" sz="1400" u="sng">
                <a:hlinkClick r:id="rId3"/>
              </a:rPr>
              <a:t>https://www.arrowexterminators.com/</a:t>
            </a:r>
            <a:endParaRPr lang="en-US" sz="1400"/>
          </a:p>
          <a:p>
            <a:pPr marL="0" indent="0">
              <a:buNone/>
            </a:pPr>
            <a:endParaRPr lang="en-US" sz="1400"/>
          </a:p>
          <a:p>
            <a:r>
              <a:rPr lang="en-US" sz="1400"/>
              <a:t>Video: </a:t>
            </a:r>
            <a:r>
              <a:rPr lang="en-US" sz="1400" u="sng">
                <a:hlinkClick r:id="rId4"/>
              </a:rPr>
              <a:t>https://www.youtube.com/embed/vsCj2F2X1n4</a:t>
            </a:r>
            <a:endParaRPr lang="en-US" sz="1400"/>
          </a:p>
          <a:p>
            <a:endParaRPr lang="en-US" sz="1400"/>
          </a:p>
          <a:p>
            <a:r>
              <a:rPr lang="en-US" sz="1400"/>
              <a:t>Please go to links to get information on company, jobs, and services</a:t>
            </a:r>
          </a:p>
        </p:txBody>
      </p:sp>
      <p:pic>
        <p:nvPicPr>
          <p:cNvPr id="5" name="Picture 4" descr="A close up of a sign&#10;&#10;Description automatically generated">
            <a:extLst>
              <a:ext uri="{FF2B5EF4-FFF2-40B4-BE49-F238E27FC236}">
                <a16:creationId xmlns:a16="http://schemas.microsoft.com/office/drawing/2014/main" id="{7A6EE3BF-46F7-4BF6-859A-1BD8F1C794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8451" y="1914962"/>
            <a:ext cx="6495847" cy="3637674"/>
          </a:xfrm>
          <a:prstGeom prst="rect">
            <a:avLst/>
          </a:prstGeom>
          <a:effectLst/>
        </p:spPr>
      </p:pic>
    </p:spTree>
    <p:extLst>
      <p:ext uri="{BB962C8B-B14F-4D97-AF65-F5344CB8AC3E}">
        <p14:creationId xmlns:p14="http://schemas.microsoft.com/office/powerpoint/2010/main" val="3298959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E709E-B111-4FDC-8F9C-E256ED34FEE2}"/>
              </a:ext>
            </a:extLst>
          </p:cNvPr>
          <p:cNvSpPr>
            <a:spLocks noGrp="1"/>
          </p:cNvSpPr>
          <p:nvPr>
            <p:ph type="title"/>
          </p:nvPr>
        </p:nvSpPr>
        <p:spPr>
          <a:xfrm>
            <a:off x="635223" y="629266"/>
            <a:ext cx="3116690" cy="4190384"/>
          </a:xfrm>
        </p:spPr>
        <p:txBody>
          <a:bodyPr anchor="ctr">
            <a:normAutofit/>
          </a:bodyPr>
          <a:lstStyle/>
          <a:p>
            <a:r>
              <a:rPr lang="en-US" sz="4800" dirty="0"/>
              <a:t>The Art Institutes of Atlanta</a:t>
            </a:r>
          </a:p>
        </p:txBody>
      </p:sp>
      <p:sp>
        <p:nvSpPr>
          <p:cNvPr id="1028" name="Freeform 7">
            <a:extLst>
              <a:ext uri="{FF2B5EF4-FFF2-40B4-BE49-F238E27FC236}">
                <a16:creationId xmlns:a16="http://schemas.microsoft.com/office/drawing/2014/main" id="{0999A0AD-7806-47C0-8B7F-7544CA05C7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029" name="Rectangle 72">
            <a:extLst>
              <a:ext uri="{FF2B5EF4-FFF2-40B4-BE49-F238E27FC236}">
                <a16:creationId xmlns:a16="http://schemas.microsoft.com/office/drawing/2014/main" id="{EE2951E0-F0ED-4F25-ACA4-73648AD3B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Freeform 5">
            <a:extLst>
              <a:ext uri="{FF2B5EF4-FFF2-40B4-BE49-F238E27FC236}">
                <a16:creationId xmlns:a16="http://schemas.microsoft.com/office/drawing/2014/main" id="{5A50EDD6-6CE0-4FEC-9469-571075DA2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1031" name="Rectangle 76">
            <a:extLst>
              <a:ext uri="{FF2B5EF4-FFF2-40B4-BE49-F238E27FC236}">
                <a16:creationId xmlns:a16="http://schemas.microsoft.com/office/drawing/2014/main" id="{680369EB-B4BD-4822-9FEC-345326340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EF90E1-B1F4-42FF-B3AB-4601F8C695FF}"/>
              </a:ext>
            </a:extLst>
          </p:cNvPr>
          <p:cNvSpPr>
            <a:spLocks noGrp="1"/>
          </p:cNvSpPr>
          <p:nvPr>
            <p:ph idx="1"/>
          </p:nvPr>
        </p:nvSpPr>
        <p:spPr>
          <a:xfrm>
            <a:off x="4507582" y="1410458"/>
            <a:ext cx="7417718" cy="2589913"/>
          </a:xfrm>
        </p:spPr>
        <p:txBody>
          <a:bodyPr>
            <a:normAutofit/>
          </a:bodyPr>
          <a:lstStyle/>
          <a:p>
            <a:pPr>
              <a:lnSpc>
                <a:spcPct val="90000"/>
              </a:lnSpc>
            </a:pPr>
            <a:r>
              <a:rPr lang="en-US" sz="1100" b="1" dirty="0">
                <a:solidFill>
                  <a:schemeClr val="bg1"/>
                </a:solidFill>
              </a:rPr>
              <a:t>The Art Institutes of Atlanta is a small, private, non-profit college</a:t>
            </a:r>
            <a:r>
              <a:rPr lang="en-US" sz="1100" dirty="0">
                <a:solidFill>
                  <a:schemeClr val="bg1"/>
                </a:solidFill>
              </a:rPr>
              <a:t>! </a:t>
            </a:r>
          </a:p>
          <a:p>
            <a:pPr>
              <a:lnSpc>
                <a:spcPct val="90000"/>
              </a:lnSpc>
            </a:pPr>
            <a:r>
              <a:rPr lang="en-US" sz="1100" b="1" dirty="0">
                <a:solidFill>
                  <a:schemeClr val="bg1"/>
                </a:solidFill>
              </a:rPr>
              <a:t>We offer hands-on education, earning you Associates &amp; Bachelor’s Degrees in the applied arts such as:</a:t>
            </a:r>
            <a:r>
              <a:rPr lang="en-US" sz="1100" dirty="0">
                <a:solidFill>
                  <a:schemeClr val="bg1"/>
                </a:solidFill>
              </a:rPr>
              <a:t> </a:t>
            </a:r>
          </a:p>
          <a:p>
            <a:pPr lvl="1">
              <a:lnSpc>
                <a:spcPct val="90000"/>
              </a:lnSpc>
            </a:pPr>
            <a:r>
              <a:rPr lang="en-US" sz="900" dirty="0">
                <a:solidFill>
                  <a:schemeClr val="bg1"/>
                </a:solidFill>
              </a:rPr>
              <a:t>Visual Arts (Illustration/Graphic &amp; Web Design)</a:t>
            </a:r>
          </a:p>
          <a:p>
            <a:pPr lvl="2">
              <a:lnSpc>
                <a:spcPct val="90000"/>
              </a:lnSpc>
            </a:pPr>
            <a:r>
              <a:rPr lang="en-US" sz="700" dirty="0">
                <a:solidFill>
                  <a:schemeClr val="bg1"/>
                </a:solidFill>
              </a:rPr>
              <a:t>Culinary</a:t>
            </a:r>
          </a:p>
          <a:p>
            <a:pPr>
              <a:lnSpc>
                <a:spcPct val="90000"/>
              </a:lnSpc>
            </a:pPr>
            <a:r>
              <a:rPr lang="en-US" sz="1100" dirty="0">
                <a:solidFill>
                  <a:schemeClr val="bg1"/>
                </a:solidFill>
              </a:rPr>
              <a:t>Fashion (Design &amp; Marketing)</a:t>
            </a:r>
          </a:p>
          <a:p>
            <a:pPr lvl="1">
              <a:lnSpc>
                <a:spcPct val="90000"/>
              </a:lnSpc>
            </a:pPr>
            <a:r>
              <a:rPr lang="en-US" sz="900" dirty="0">
                <a:solidFill>
                  <a:schemeClr val="bg1"/>
                </a:solidFill>
              </a:rPr>
              <a:t>Media Arts (Film/Audio Production/Photography/Animation/Game Design) </a:t>
            </a:r>
          </a:p>
          <a:p>
            <a:pPr>
              <a:lnSpc>
                <a:spcPct val="90000"/>
              </a:lnSpc>
            </a:pPr>
            <a:r>
              <a:rPr lang="en-US" sz="1100" b="1" dirty="0">
                <a:solidFill>
                  <a:schemeClr val="bg1"/>
                </a:solidFill>
              </a:rPr>
              <a:t>For virtual presentations with questions and answer sign up here, attend from their laptop, computer or mobile device. :</a:t>
            </a:r>
          </a:p>
          <a:p>
            <a:pPr>
              <a:lnSpc>
                <a:spcPct val="90000"/>
              </a:lnSpc>
            </a:pPr>
            <a:endParaRPr lang="en-US" sz="1100" dirty="0">
              <a:solidFill>
                <a:schemeClr val="bg1"/>
              </a:solidFill>
            </a:endParaRPr>
          </a:p>
          <a:p>
            <a:pPr>
              <a:lnSpc>
                <a:spcPct val="90000"/>
              </a:lnSpc>
            </a:pPr>
            <a:endParaRPr lang="en-US" sz="1100" dirty="0">
              <a:solidFill>
                <a:schemeClr val="bg1"/>
              </a:solidFill>
            </a:endParaRPr>
          </a:p>
        </p:txBody>
      </p:sp>
      <p:pic>
        <p:nvPicPr>
          <p:cNvPr id="1026" name="Picture 7">
            <a:extLst>
              <a:ext uri="{FF2B5EF4-FFF2-40B4-BE49-F238E27FC236}">
                <a16:creationId xmlns:a16="http://schemas.microsoft.com/office/drawing/2014/main" id="{20D28E25-2F10-4952-A848-D5ACD6FAF2B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48452" y="4267831"/>
            <a:ext cx="6495847" cy="1435962"/>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7F102147-DEB6-4D5B-97F7-095F6B11D0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4419600"/>
            <a:ext cx="3519638" cy="2247900"/>
          </a:xfrm>
          <a:prstGeom prst="rect">
            <a:avLst/>
          </a:prstGeom>
        </p:spPr>
      </p:pic>
    </p:spTree>
    <p:extLst>
      <p:ext uri="{BB962C8B-B14F-4D97-AF65-F5344CB8AC3E}">
        <p14:creationId xmlns:p14="http://schemas.microsoft.com/office/powerpoint/2010/main" val="1122981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EC7EF-C394-4854-9FE5-1AE61DD7DBC3}"/>
              </a:ext>
            </a:extLst>
          </p:cNvPr>
          <p:cNvSpPr>
            <a:spLocks noGrp="1"/>
          </p:cNvSpPr>
          <p:nvPr>
            <p:ph type="title"/>
          </p:nvPr>
        </p:nvSpPr>
        <p:spPr>
          <a:xfrm>
            <a:off x="648930" y="629266"/>
            <a:ext cx="6188190" cy="1622321"/>
          </a:xfrm>
        </p:spPr>
        <p:txBody>
          <a:bodyPr>
            <a:normAutofit/>
          </a:bodyPr>
          <a:lstStyle/>
          <a:p>
            <a:r>
              <a:rPr lang="en-US" dirty="0"/>
              <a:t>Life University	</a:t>
            </a:r>
          </a:p>
        </p:txBody>
      </p:sp>
      <p:sp>
        <p:nvSpPr>
          <p:cNvPr id="3" name="Content Placeholder 2">
            <a:extLst>
              <a:ext uri="{FF2B5EF4-FFF2-40B4-BE49-F238E27FC236}">
                <a16:creationId xmlns:a16="http://schemas.microsoft.com/office/drawing/2014/main" id="{59C060EE-713C-4F48-902A-A36E134D6B02}"/>
              </a:ext>
            </a:extLst>
          </p:cNvPr>
          <p:cNvSpPr>
            <a:spLocks noGrp="1"/>
          </p:cNvSpPr>
          <p:nvPr>
            <p:ph idx="1"/>
          </p:nvPr>
        </p:nvSpPr>
        <p:spPr>
          <a:xfrm>
            <a:off x="0" y="1721994"/>
            <a:ext cx="7325360" cy="4501826"/>
          </a:xfrm>
        </p:spPr>
        <p:txBody>
          <a:bodyPr>
            <a:normAutofit/>
          </a:bodyPr>
          <a:lstStyle/>
          <a:p>
            <a:pPr>
              <a:lnSpc>
                <a:spcPct val="90000"/>
              </a:lnSpc>
            </a:pPr>
            <a:r>
              <a:rPr lang="en-US" sz="1000" dirty="0"/>
              <a:t>LIFE University is a four year private institution, located in Marietta, Georgia. Even though we are a four year school, majority of our students finish their Bachelors Degrees within 3 years. We are a quarter system school; which means classes are 10 weeks, 11</a:t>
            </a:r>
            <a:r>
              <a:rPr lang="en-US" sz="1000" baseline="30000" dirty="0"/>
              <a:t>th</a:t>
            </a:r>
            <a:r>
              <a:rPr lang="en-US" sz="1000" dirty="0"/>
              <a:t> week is finals, and then we give you a two to three week break in between every quarter. Four quarters throughout the year, but it is optional. </a:t>
            </a:r>
          </a:p>
          <a:p>
            <a:pPr>
              <a:lnSpc>
                <a:spcPct val="90000"/>
              </a:lnSpc>
            </a:pPr>
            <a:r>
              <a:rPr lang="en-US" sz="1000" dirty="0"/>
              <a:t>The four quarters are to assist you with completing the degree faster and saving money. Speaking of money, we are the ranked in the top 10 of most affordable private institutions with flat tuition being $11,610 per year.</a:t>
            </a:r>
          </a:p>
          <a:p>
            <a:pPr>
              <a:lnSpc>
                <a:spcPct val="90000"/>
              </a:lnSpc>
            </a:pPr>
            <a:r>
              <a:rPr lang="en-US" sz="1000" dirty="0"/>
              <a:t> LIFE University is a Health Science school with a philosophy that consist of a vitalism approach. Some of our TOP majors are Biology, Exercise Science, Psychology, Culinary Nutrition, Business Administration, Interdisciplinary Studies, Chiropractic, and Dietetics.</a:t>
            </a:r>
          </a:p>
          <a:p>
            <a:pPr>
              <a:lnSpc>
                <a:spcPct val="90000"/>
              </a:lnSpc>
            </a:pPr>
            <a:r>
              <a:rPr lang="en-US" sz="1000" dirty="0"/>
              <a:t> We host 15 Undergraduate programs, 4 Graduate programs, and Doctor of Chiropractic. Housing and meal plans are available. Tons of hands-on experiences through our multiple clinics and labs. </a:t>
            </a:r>
          </a:p>
          <a:p>
            <a:pPr>
              <a:lnSpc>
                <a:spcPct val="90000"/>
              </a:lnSpc>
            </a:pPr>
            <a:r>
              <a:rPr lang="en-US" sz="1000" dirty="0"/>
              <a:t>Please don’t hesitate to reach out to </a:t>
            </a:r>
            <a:r>
              <a:rPr lang="en-US" sz="1000" u="sng" dirty="0">
                <a:hlinkClick r:id="rId3"/>
              </a:rPr>
              <a:t>hurley.reed@life.edu</a:t>
            </a:r>
            <a:r>
              <a:rPr lang="en-US" sz="1000" dirty="0"/>
              <a:t> for any questions or concerns. During the pandemic, we are hosting Virtual Undergraduate Campus Tours. So please reach out if you would like to sign up. Below are links to the website and cost of attendance breakdown. Also, I will waive any application fees at this moment. SAT/ACT scores are waived as well if haven’t taken before pandemic.</a:t>
            </a:r>
          </a:p>
          <a:p>
            <a:pPr>
              <a:lnSpc>
                <a:spcPct val="90000"/>
              </a:lnSpc>
            </a:pPr>
            <a:r>
              <a:rPr lang="en-US" sz="1000" b="1" u="sng" dirty="0"/>
              <a:t>COST OF ATTENDANCE</a:t>
            </a:r>
            <a:endParaRPr lang="en-US" sz="1000" b="1" dirty="0"/>
          </a:p>
          <a:p>
            <a:pPr lvl="1">
              <a:lnSpc>
                <a:spcPct val="90000"/>
              </a:lnSpc>
            </a:pPr>
            <a:r>
              <a:rPr lang="en-US" sz="1000" u="sng" dirty="0">
                <a:hlinkClick r:id="rId4"/>
              </a:rPr>
              <a:t>https://www.life.edu/admissions-pages/cost-of-attendance/</a:t>
            </a:r>
            <a:endParaRPr lang="en-US" sz="1000" dirty="0"/>
          </a:p>
          <a:p>
            <a:pPr marL="0" indent="0">
              <a:lnSpc>
                <a:spcPct val="90000"/>
              </a:lnSpc>
              <a:buNone/>
            </a:pPr>
            <a:endParaRPr lang="en-US" sz="1000" dirty="0"/>
          </a:p>
          <a:p>
            <a:pPr>
              <a:lnSpc>
                <a:spcPct val="90000"/>
              </a:lnSpc>
            </a:pPr>
            <a:r>
              <a:rPr lang="en-US" sz="1000" b="1" u="sng" dirty="0"/>
              <a:t>GENERAL WEBSITE</a:t>
            </a:r>
            <a:endParaRPr lang="en-US" sz="1000" dirty="0"/>
          </a:p>
          <a:p>
            <a:pPr lvl="1">
              <a:lnSpc>
                <a:spcPct val="90000"/>
              </a:lnSpc>
            </a:pPr>
            <a:r>
              <a:rPr lang="en-US" sz="1000" u="sng" dirty="0">
                <a:hlinkClick r:id="rId5"/>
              </a:rPr>
              <a:t>www.life.edu</a:t>
            </a:r>
            <a:endParaRPr lang="en-US" sz="1000" dirty="0"/>
          </a:p>
          <a:p>
            <a:pPr marL="0" indent="0">
              <a:lnSpc>
                <a:spcPct val="90000"/>
              </a:lnSpc>
              <a:buNone/>
            </a:pPr>
            <a:endParaRPr lang="en-US" sz="700" dirty="0"/>
          </a:p>
          <a:p>
            <a:pPr>
              <a:lnSpc>
                <a:spcPct val="90000"/>
              </a:lnSpc>
            </a:pPr>
            <a:endParaRPr lang="en-US" sz="700"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close up of a logo&#10;&#10;Description automatically generated">
            <a:extLst>
              <a:ext uri="{FF2B5EF4-FFF2-40B4-BE49-F238E27FC236}">
                <a16:creationId xmlns:a16="http://schemas.microsoft.com/office/drawing/2014/main" id="{39409AA4-0AF4-4FEA-B238-4487E404C2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67760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0BED6-3BF5-4717-B7C1-BD9E6300B4B9}"/>
              </a:ext>
            </a:extLst>
          </p:cNvPr>
          <p:cNvSpPr>
            <a:spLocks noGrp="1"/>
          </p:cNvSpPr>
          <p:nvPr>
            <p:ph type="title"/>
          </p:nvPr>
        </p:nvSpPr>
        <p:spPr>
          <a:xfrm>
            <a:off x="635223" y="629266"/>
            <a:ext cx="3116690" cy="5594554"/>
          </a:xfrm>
        </p:spPr>
        <p:txBody>
          <a:bodyPr anchor="ctr">
            <a:normAutofit/>
          </a:bodyPr>
          <a:lstStyle/>
          <a:p>
            <a:r>
              <a:rPr lang="en-US" sz="4800"/>
              <a:t>The Circle Group	</a:t>
            </a:r>
          </a:p>
        </p:txBody>
      </p:sp>
      <p:sp>
        <p:nvSpPr>
          <p:cNvPr id="17" name="Freeform 7">
            <a:extLst>
              <a:ext uri="{FF2B5EF4-FFF2-40B4-BE49-F238E27FC236}">
                <a16:creationId xmlns:a16="http://schemas.microsoft.com/office/drawing/2014/main" id="{0999A0AD-7806-47C0-8B7F-7544CA05C7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8" name="Rectangle 11">
            <a:extLst>
              <a:ext uri="{FF2B5EF4-FFF2-40B4-BE49-F238E27FC236}">
                <a16:creationId xmlns:a16="http://schemas.microsoft.com/office/drawing/2014/main" id="{EE2951E0-F0ED-4F25-ACA4-73648AD3B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5">
            <a:extLst>
              <a:ext uri="{FF2B5EF4-FFF2-40B4-BE49-F238E27FC236}">
                <a16:creationId xmlns:a16="http://schemas.microsoft.com/office/drawing/2014/main" id="{5A50EDD6-6CE0-4FEC-9469-571075DA2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16" name="Rectangle 15">
            <a:extLst>
              <a:ext uri="{FF2B5EF4-FFF2-40B4-BE49-F238E27FC236}">
                <a16:creationId xmlns:a16="http://schemas.microsoft.com/office/drawing/2014/main" id="{680369EB-B4BD-4822-9FEC-345326340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C9022FF-E98E-4596-B8A0-8304498B82DC}"/>
              </a:ext>
            </a:extLst>
          </p:cNvPr>
          <p:cNvSpPr>
            <a:spLocks noGrp="1"/>
          </p:cNvSpPr>
          <p:nvPr>
            <p:ph idx="1"/>
          </p:nvPr>
        </p:nvSpPr>
        <p:spPr>
          <a:xfrm>
            <a:off x="5048452" y="1410458"/>
            <a:ext cx="6495847" cy="2589913"/>
          </a:xfrm>
        </p:spPr>
        <p:txBody>
          <a:bodyPr>
            <a:normAutofit/>
          </a:bodyPr>
          <a:lstStyle/>
          <a:p>
            <a:r>
              <a:rPr lang="en-US">
                <a:solidFill>
                  <a:schemeClr val="bg1"/>
                </a:solidFill>
              </a:rPr>
              <a:t>The Circle Group is a commercial drywall company. Please follow the link to our website to learn all about us. We are an excellent company to work for, with multiple career paths within the company.</a:t>
            </a:r>
          </a:p>
          <a:p>
            <a:pPr marL="0" indent="0">
              <a:buNone/>
            </a:pPr>
            <a:endParaRPr lang="en-US">
              <a:solidFill>
                <a:schemeClr val="bg1"/>
              </a:solidFill>
            </a:endParaRPr>
          </a:p>
          <a:p>
            <a:r>
              <a:rPr lang="en-US" u="sng">
                <a:solidFill>
                  <a:schemeClr val="bg1"/>
                </a:solidFill>
                <a:hlinkClick r:id="rId3"/>
              </a:rPr>
              <a:t>www.thecirclegroup.com</a:t>
            </a:r>
            <a:r>
              <a:rPr lang="en-US">
                <a:solidFill>
                  <a:schemeClr val="bg1"/>
                </a:solidFill>
              </a:rPr>
              <a:t> </a:t>
            </a:r>
          </a:p>
          <a:p>
            <a:endParaRPr lang="en-US">
              <a:solidFill>
                <a:schemeClr val="bg1"/>
              </a:solidFill>
            </a:endParaRPr>
          </a:p>
        </p:txBody>
      </p:sp>
      <p:pic>
        <p:nvPicPr>
          <p:cNvPr id="5" name="Picture 4" descr="A picture containing clock&#10;&#10;Description automatically generated">
            <a:extLst>
              <a:ext uri="{FF2B5EF4-FFF2-40B4-BE49-F238E27FC236}">
                <a16:creationId xmlns:a16="http://schemas.microsoft.com/office/drawing/2014/main" id="{C25A6040-442C-4B1A-ABF1-3E75C0B0C6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452" y="3881120"/>
            <a:ext cx="6508325" cy="2342700"/>
          </a:xfrm>
          <a:prstGeom prst="rect">
            <a:avLst/>
          </a:prstGeom>
          <a:effectLst/>
        </p:spPr>
      </p:pic>
    </p:spTree>
    <p:extLst>
      <p:ext uri="{BB962C8B-B14F-4D97-AF65-F5344CB8AC3E}">
        <p14:creationId xmlns:p14="http://schemas.microsoft.com/office/powerpoint/2010/main" val="178412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E0850-5911-445D-87F1-89BB657519D5}"/>
              </a:ext>
            </a:extLst>
          </p:cNvPr>
          <p:cNvSpPr>
            <a:spLocks noGrp="1"/>
          </p:cNvSpPr>
          <p:nvPr>
            <p:ph type="title"/>
          </p:nvPr>
        </p:nvSpPr>
        <p:spPr>
          <a:xfrm>
            <a:off x="648930" y="629266"/>
            <a:ext cx="9252154" cy="1223983"/>
          </a:xfrm>
        </p:spPr>
        <p:txBody>
          <a:bodyPr>
            <a:normAutofit/>
          </a:bodyPr>
          <a:lstStyle/>
          <a:p>
            <a:r>
              <a:rPr lang="en-US" dirty="0"/>
              <a:t>Georgia Power	</a:t>
            </a:r>
          </a:p>
        </p:txBody>
      </p:sp>
      <p:sp>
        <p:nvSpPr>
          <p:cNvPr id="3" name="Content Placeholder 2">
            <a:extLst>
              <a:ext uri="{FF2B5EF4-FFF2-40B4-BE49-F238E27FC236}">
                <a16:creationId xmlns:a16="http://schemas.microsoft.com/office/drawing/2014/main" id="{AD0B6463-4A73-4381-84AA-8B86BFF1BB5C}"/>
              </a:ext>
            </a:extLst>
          </p:cNvPr>
          <p:cNvSpPr>
            <a:spLocks noGrp="1"/>
          </p:cNvSpPr>
          <p:nvPr>
            <p:ph idx="1"/>
          </p:nvPr>
        </p:nvSpPr>
        <p:spPr>
          <a:xfrm>
            <a:off x="152400" y="1483360"/>
            <a:ext cx="8432800" cy="4765039"/>
          </a:xfrm>
        </p:spPr>
        <p:txBody>
          <a:bodyPr>
            <a:normAutofit/>
          </a:bodyPr>
          <a:lstStyle/>
          <a:p>
            <a:pPr>
              <a:lnSpc>
                <a:spcPct val="90000"/>
              </a:lnSpc>
            </a:pPr>
            <a:r>
              <a:rPr lang="en-US" sz="1200" b="1" dirty="0"/>
              <a:t>Georgia Power – Learning Power Energy Education in the Classroom</a:t>
            </a:r>
            <a:r>
              <a:rPr lang="en-US" sz="1200" dirty="0"/>
              <a:t> </a:t>
            </a:r>
            <a:r>
              <a:rPr lang="en-US" sz="1200" u="sng" dirty="0">
                <a:hlinkClick r:id="rId3"/>
              </a:rPr>
              <a:t>http://www.learningpower.org/georgia/careers.html</a:t>
            </a:r>
            <a:endParaRPr lang="en-US" sz="1200" u="sng" dirty="0"/>
          </a:p>
          <a:p>
            <a:pPr marL="0" indent="0">
              <a:lnSpc>
                <a:spcPct val="90000"/>
              </a:lnSpc>
              <a:buNone/>
            </a:pPr>
            <a:endParaRPr lang="en-US" sz="1200" u="sng" dirty="0"/>
          </a:p>
          <a:p>
            <a:pPr>
              <a:lnSpc>
                <a:spcPct val="90000"/>
              </a:lnSpc>
            </a:pPr>
            <a:r>
              <a:rPr lang="en-US" sz="1200" dirty="0"/>
              <a:t>Georgia Power is an electric utility headquartered in Atlanta, Georgia, United States. It was established as the Georgia Railway and Power Company and began operations in 1902 running streetcars in Atlanta as a successor to the Atlanta Consolidated Street Railway Company.</a:t>
            </a:r>
            <a:endParaRPr lang="en-US" sz="1200" u="sng" dirty="0"/>
          </a:p>
          <a:p>
            <a:pPr>
              <a:lnSpc>
                <a:spcPct val="90000"/>
              </a:lnSpc>
            </a:pPr>
            <a:r>
              <a:rPr lang="en-US" sz="1200" dirty="0"/>
              <a:t>Georgia Power is the largest of the four electric utilities that are owned and operated by </a:t>
            </a:r>
            <a:r>
              <a:rPr lang="en-US" sz="1200" dirty="0">
                <a:hlinkClick r:id="rId4" tooltip="Southern Company"/>
              </a:rPr>
              <a:t>Southern Company</a:t>
            </a:r>
            <a:r>
              <a:rPr lang="en-US" sz="1200" dirty="0"/>
              <a:t>. Georgia Power is an investor-owned, tax-paying </a:t>
            </a:r>
            <a:r>
              <a:rPr lang="en-US" sz="1200" dirty="0">
                <a:hlinkClick r:id="rId5" tooltip="Public utility"/>
              </a:rPr>
              <a:t>public utility</a:t>
            </a:r>
            <a:r>
              <a:rPr lang="en-US" sz="1200" dirty="0"/>
              <a:t> that serves more than 2.4 million customers in all but four of Georgia's 159 counties.</a:t>
            </a:r>
            <a:r>
              <a:rPr lang="en-US" sz="1200" baseline="30000" dirty="0">
                <a:hlinkClick r:id="rId6"/>
              </a:rPr>
              <a:t>[4]</a:t>
            </a:r>
            <a:r>
              <a:rPr lang="en-US" sz="1200" dirty="0"/>
              <a:t> It employs approximately 9,000 workers throughout the state. The </a:t>
            </a:r>
            <a:r>
              <a:rPr lang="en-US" sz="1200" dirty="0">
                <a:hlinkClick r:id="rId7" tooltip="Georgia Power Building"/>
              </a:rPr>
              <a:t>Georgia Power Building</a:t>
            </a:r>
            <a:r>
              <a:rPr lang="en-US" sz="1200" dirty="0"/>
              <a:t>, its primary corporate </a:t>
            </a:r>
            <a:r>
              <a:rPr lang="en-US" sz="1200" dirty="0">
                <a:hlinkClick r:id="rId8" tooltip="Office building"/>
              </a:rPr>
              <a:t>office building</a:t>
            </a:r>
            <a:r>
              <a:rPr lang="en-US" sz="1200" dirty="0"/>
              <a:t>, is located at 241 </a:t>
            </a:r>
            <a:r>
              <a:rPr lang="en-US" sz="1200" dirty="0">
                <a:hlinkClick r:id="rId9" tooltip="Ralph McGill"/>
              </a:rPr>
              <a:t>Ralph McGill</a:t>
            </a:r>
            <a:r>
              <a:rPr lang="en-US" sz="1200" dirty="0"/>
              <a:t> Boulevard in </a:t>
            </a:r>
            <a:r>
              <a:rPr lang="en-US" sz="1200" dirty="0">
                <a:hlinkClick r:id="rId10" tooltip="Downtown Atlanta"/>
              </a:rPr>
              <a:t>downtown Atlanta</a:t>
            </a:r>
            <a:r>
              <a:rPr lang="en-US" sz="1200" dirty="0"/>
              <a:t>.</a:t>
            </a:r>
          </a:p>
          <a:p>
            <a:pPr>
              <a:lnSpc>
                <a:spcPct val="90000"/>
              </a:lnSpc>
            </a:pPr>
            <a:r>
              <a:rPr lang="en-US" sz="1200" dirty="0"/>
              <a:t>In </a:t>
            </a:r>
            <a:r>
              <a:rPr lang="en-US" sz="1200" b="1" dirty="0"/>
              <a:t>high school</a:t>
            </a:r>
            <a:r>
              <a:rPr lang="en-US" sz="1200" dirty="0"/>
              <a:t>, it’s important for teens to have a plan for post-graduation, and it’s never too early to start planning. Going straight into a job, technical college, or a 4-year university are all great options depending on a student’s interests and goals. No matter what they choose, there are many careers in energy to consider, all requiring different sets of skills, education, and training.</a:t>
            </a:r>
          </a:p>
          <a:p>
            <a:pPr lvl="1">
              <a:lnSpc>
                <a:spcPct val="90000"/>
              </a:lnSpc>
            </a:pPr>
            <a:r>
              <a:rPr lang="en-US" sz="1200" u="sng" dirty="0">
                <a:hlinkClick r:id="rId11"/>
              </a:rPr>
              <a:t>https://www.georgiapower.com/company/careers/cool-jobs-in-industry.html</a:t>
            </a:r>
            <a:endParaRPr lang="en-US" sz="1200" u="sng" dirty="0"/>
          </a:p>
          <a:p>
            <a:pPr marL="0" indent="0">
              <a:lnSpc>
                <a:spcPct val="90000"/>
              </a:lnSpc>
              <a:buNone/>
            </a:pPr>
            <a:endParaRPr lang="en-US" sz="1200" dirty="0"/>
          </a:p>
          <a:p>
            <a:pPr>
              <a:lnSpc>
                <a:spcPct val="90000"/>
              </a:lnSpc>
            </a:pPr>
            <a:r>
              <a:rPr lang="en-US" sz="1200" u="sng" dirty="0">
                <a:hlinkClick r:id="rId12"/>
              </a:rPr>
              <a:t>https://www.youscience.com/</a:t>
            </a:r>
            <a:endParaRPr lang="en-US" sz="1200" u="sng" dirty="0"/>
          </a:p>
          <a:p>
            <a:pPr marL="0" indent="0">
              <a:lnSpc>
                <a:spcPct val="90000"/>
              </a:lnSpc>
              <a:buNone/>
            </a:pPr>
            <a:endParaRPr lang="en-US" sz="1200" dirty="0"/>
          </a:p>
          <a:p>
            <a:pPr>
              <a:lnSpc>
                <a:spcPct val="90000"/>
              </a:lnSpc>
            </a:pPr>
            <a:r>
              <a:rPr lang="en-US" sz="1200" u="sng" dirty="0">
                <a:hlinkClick r:id="rId13"/>
              </a:rPr>
              <a:t>https://southerncompany.jobs/career-awareness/</a:t>
            </a:r>
            <a:endParaRPr lang="en-US" sz="1200" dirty="0"/>
          </a:p>
          <a:p>
            <a:pPr>
              <a:lnSpc>
                <a:spcPct val="90000"/>
              </a:lnSpc>
            </a:pPr>
            <a:endParaRPr lang="en-US" sz="700" dirty="0"/>
          </a:p>
        </p:txBody>
      </p:sp>
      <p:pic>
        <p:nvPicPr>
          <p:cNvPr id="5" name="Picture 4" descr="A picture containing drawing&#10;&#10;Description automatically generated">
            <a:extLst>
              <a:ext uri="{FF2B5EF4-FFF2-40B4-BE49-F238E27FC236}">
                <a16:creationId xmlns:a16="http://schemas.microsoft.com/office/drawing/2014/main" id="{E2CAF9F8-B13A-4035-8F2E-61E8946ED8AB}"/>
              </a:ext>
            </a:extLst>
          </p:cNvPr>
          <p:cNvPicPr>
            <a:picLocks noChangeAspect="1"/>
          </p:cNvPicPr>
          <p:nvPr/>
        </p:nvPicPr>
        <p:blipFill rotWithShape="1">
          <a:blip r:embed="rId14">
            <a:extLst>
              <a:ext uri="{28A0092B-C50C-407E-A947-70E740481C1C}">
                <a14:useLocalDpi xmlns:a14="http://schemas.microsoft.com/office/drawing/2010/main" val="0"/>
              </a:ext>
            </a:extLst>
          </a:blip>
          <a:srcRect l="4906" r="3073"/>
          <a:stretch/>
        </p:blipFill>
        <p:spPr>
          <a:xfrm>
            <a:off x="8798560" y="1697269"/>
            <a:ext cx="2978662" cy="4196185"/>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1344636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3A303-B4DE-44ED-9EA0-244B25EFD8D9}"/>
              </a:ext>
            </a:extLst>
          </p:cNvPr>
          <p:cNvSpPr>
            <a:spLocks noGrp="1"/>
          </p:cNvSpPr>
          <p:nvPr>
            <p:ph type="title"/>
          </p:nvPr>
        </p:nvSpPr>
        <p:spPr/>
        <p:txBody>
          <a:bodyPr/>
          <a:lstStyle/>
          <a:p>
            <a:r>
              <a:rPr lang="en-US" dirty="0"/>
              <a:t>Aviation Institute of Maintenance	</a:t>
            </a:r>
          </a:p>
        </p:txBody>
      </p:sp>
      <p:sp>
        <p:nvSpPr>
          <p:cNvPr id="3" name="Content Placeholder 2">
            <a:extLst>
              <a:ext uri="{FF2B5EF4-FFF2-40B4-BE49-F238E27FC236}">
                <a16:creationId xmlns:a16="http://schemas.microsoft.com/office/drawing/2014/main" id="{2721E86C-715F-4CBB-8683-252D7202A1F5}"/>
              </a:ext>
            </a:extLst>
          </p:cNvPr>
          <p:cNvSpPr>
            <a:spLocks noGrp="1"/>
          </p:cNvSpPr>
          <p:nvPr>
            <p:ph idx="1"/>
          </p:nvPr>
        </p:nvSpPr>
        <p:spPr>
          <a:xfrm>
            <a:off x="413055" y="1695731"/>
            <a:ext cx="8946541" cy="4195481"/>
          </a:xfrm>
        </p:spPr>
        <p:txBody>
          <a:bodyPr>
            <a:normAutofit lnSpcReduction="10000"/>
          </a:bodyPr>
          <a:lstStyle/>
          <a:p>
            <a:r>
              <a:rPr lang="en-US" u="sng" dirty="0">
                <a:hlinkClick r:id="rId2"/>
              </a:rPr>
              <a:t>www.AviationMaintenance.edu</a:t>
            </a:r>
            <a:endParaRPr lang="en-US" u="sng" dirty="0"/>
          </a:p>
          <a:p>
            <a:r>
              <a:rPr lang="en-US" dirty="0"/>
              <a:t>At Aviation Institute of Maintenance, we train tomorrow’s technicians. The demand for skilled technicians in Aviation, Manufacturing, Welding, Energy, and other industries is outpacing those entering these career fields. Our nation needs men and women to develop technical trade skills for today and the future. AIM campuses are proud to teach these skills.</a:t>
            </a:r>
            <a:endParaRPr lang="en-US" u="sng" dirty="0"/>
          </a:p>
          <a:p>
            <a:r>
              <a:rPr lang="en-US" u="sng" dirty="0"/>
              <a:t>Contact </a:t>
            </a:r>
          </a:p>
          <a:p>
            <a:pPr lvl="1"/>
            <a:r>
              <a:rPr lang="en-US" i="1" dirty="0"/>
              <a:t>Sherita Sutton Community Outreach Representative </a:t>
            </a:r>
            <a:endParaRPr lang="en-US" dirty="0"/>
          </a:p>
          <a:p>
            <a:pPr lvl="1"/>
            <a:r>
              <a:rPr lang="en-US" i="1" dirty="0"/>
              <a:t>Aviation Institute of Maintenance </a:t>
            </a:r>
            <a:endParaRPr lang="en-US" dirty="0"/>
          </a:p>
          <a:p>
            <a:pPr lvl="1"/>
            <a:r>
              <a:rPr lang="en-US" i="1" dirty="0"/>
              <a:t>2025 Satellite Pointe, Duluth GA 30096 </a:t>
            </a:r>
            <a:endParaRPr lang="en-US" dirty="0"/>
          </a:p>
          <a:p>
            <a:r>
              <a:rPr lang="en-US" i="1" dirty="0"/>
              <a:t>Email: </a:t>
            </a:r>
            <a:r>
              <a:rPr lang="en-US" i="1" u="sng" dirty="0">
                <a:hlinkClick r:id="rId3"/>
              </a:rPr>
              <a:t>CORAMA@AviationMaintenance.edu</a:t>
            </a:r>
            <a:r>
              <a:rPr lang="en-US" i="1" dirty="0"/>
              <a:t> </a:t>
            </a:r>
          </a:p>
          <a:p>
            <a:endParaRPr lang="en-US" dirty="0"/>
          </a:p>
          <a:p>
            <a:endParaRPr lang="en-US" dirty="0"/>
          </a:p>
        </p:txBody>
      </p:sp>
      <p:pic>
        <p:nvPicPr>
          <p:cNvPr id="5" name="Picture 4" descr="A picture containing drawing&#10;&#10;Description automatically generated">
            <a:extLst>
              <a:ext uri="{FF2B5EF4-FFF2-40B4-BE49-F238E27FC236}">
                <a16:creationId xmlns:a16="http://schemas.microsoft.com/office/drawing/2014/main" id="{843EC038-9507-4666-B9A9-0A48D8893A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8774" y="3938587"/>
            <a:ext cx="4743450" cy="1690688"/>
          </a:xfrm>
          <a:prstGeom prst="rect">
            <a:avLst/>
          </a:prstGeom>
        </p:spPr>
      </p:pic>
    </p:spTree>
    <p:extLst>
      <p:ext uri="{BB962C8B-B14F-4D97-AF65-F5344CB8AC3E}">
        <p14:creationId xmlns:p14="http://schemas.microsoft.com/office/powerpoint/2010/main" val="3296093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E4B5-43F2-4931-86B4-AFD8A4956B9D}"/>
              </a:ext>
            </a:extLst>
          </p:cNvPr>
          <p:cNvSpPr>
            <a:spLocks noGrp="1"/>
          </p:cNvSpPr>
          <p:nvPr>
            <p:ph type="title"/>
          </p:nvPr>
        </p:nvSpPr>
        <p:spPr/>
        <p:txBody>
          <a:bodyPr/>
          <a:lstStyle/>
          <a:p>
            <a:r>
              <a:rPr lang="en-US" dirty="0" err="1"/>
              <a:t>Moorehouse</a:t>
            </a:r>
            <a:r>
              <a:rPr lang="en-US" dirty="0"/>
              <a:t> School of Medicine</a:t>
            </a:r>
          </a:p>
        </p:txBody>
      </p:sp>
      <p:sp>
        <p:nvSpPr>
          <p:cNvPr id="3" name="Content Placeholder 2">
            <a:extLst>
              <a:ext uri="{FF2B5EF4-FFF2-40B4-BE49-F238E27FC236}">
                <a16:creationId xmlns:a16="http://schemas.microsoft.com/office/drawing/2014/main" id="{E14F6703-DB3D-4387-9809-93460FDDD7BF}"/>
              </a:ext>
            </a:extLst>
          </p:cNvPr>
          <p:cNvSpPr>
            <a:spLocks noGrp="1"/>
          </p:cNvSpPr>
          <p:nvPr>
            <p:ph idx="1"/>
          </p:nvPr>
        </p:nvSpPr>
        <p:spPr>
          <a:xfrm>
            <a:off x="115585" y="1331259"/>
            <a:ext cx="10628616" cy="5221941"/>
          </a:xfrm>
        </p:spPr>
        <p:txBody>
          <a:bodyPr>
            <a:normAutofit fontScale="25000" lnSpcReduction="20000"/>
          </a:bodyPr>
          <a:lstStyle/>
          <a:p>
            <a:r>
              <a:rPr lang="en-US" sz="5600" dirty="0"/>
              <a:t>Note All Programs are virtually online</a:t>
            </a:r>
          </a:p>
          <a:p>
            <a:r>
              <a:rPr lang="en-US" sz="5600" u="sng" dirty="0"/>
              <a:t>Program:</a:t>
            </a:r>
            <a:endParaRPr lang="en-US" sz="5600" dirty="0"/>
          </a:p>
          <a:p>
            <a:r>
              <a:rPr lang="en-US" sz="5600" dirty="0"/>
              <a:t>Morehouse School of Medicine 9</a:t>
            </a:r>
            <a:r>
              <a:rPr lang="en-US" sz="5600" baseline="30000" dirty="0"/>
              <a:t>th</a:t>
            </a:r>
            <a:r>
              <a:rPr lang="en-US" sz="5600" dirty="0"/>
              <a:t> – 12</a:t>
            </a:r>
            <a:r>
              <a:rPr lang="en-US" sz="5600" baseline="30000" dirty="0"/>
              <a:t>th</a:t>
            </a:r>
            <a:r>
              <a:rPr lang="en-US" sz="5600" dirty="0"/>
              <a:t> STEAM Academy</a:t>
            </a:r>
          </a:p>
          <a:p>
            <a:r>
              <a:rPr lang="en-US" sz="5600" u="sng" dirty="0"/>
              <a:t>Program Dates &amp; Hours: (please note that dates and time frames may be abbreviated/adjusted due to online format – these updates/changes will be provided on the website)</a:t>
            </a:r>
            <a:endParaRPr lang="en-US" sz="5600" dirty="0"/>
          </a:p>
          <a:p>
            <a:r>
              <a:rPr lang="en-US" sz="5600" dirty="0"/>
              <a:t>May 26 – June 5, 2020 from 9:00 a.m. – 4:00 p.m. </a:t>
            </a:r>
          </a:p>
          <a:p>
            <a:r>
              <a:rPr lang="en-US" sz="5600" dirty="0"/>
              <a:t>June 15 – June 26, 2020 from 9:00 a.m. – 4:00 p.m.</a:t>
            </a:r>
          </a:p>
          <a:p>
            <a:r>
              <a:rPr lang="en-US" sz="5600" u="sng" dirty="0"/>
              <a:t>Program Goal</a:t>
            </a:r>
            <a:r>
              <a:rPr lang="en-US" sz="5600" dirty="0"/>
              <a:t>: The goal of the MSM STEAM Academy 9-12 program is to introduce students to biomedical research and health careers.  Our ultimate goal is to increase the diversity of the healthcare workforce. Participants will be exposed to S.T.E.A.M activities, and receive training in clinical skills, biomedical research, innovative biotechnology development as well as critical thinking, and leadership skills. </a:t>
            </a:r>
          </a:p>
          <a:p>
            <a:r>
              <a:rPr lang="en-US" sz="5600" u="sng" dirty="0"/>
              <a:t>Contact Person:</a:t>
            </a:r>
          </a:p>
          <a:p>
            <a:pPr lvl="1"/>
            <a:r>
              <a:rPr lang="en-US" sz="5400" dirty="0"/>
              <a:t> Ryan Clark, PhD (</a:t>
            </a:r>
            <a:r>
              <a:rPr lang="en-US" sz="5400" u="sng" dirty="0">
                <a:hlinkClick r:id="rId2"/>
              </a:rPr>
              <a:t>ryanclark@msm.edu</a:t>
            </a:r>
            <a:r>
              <a:rPr lang="en-US" sz="5400" dirty="0"/>
              <a:t>) </a:t>
            </a:r>
          </a:p>
          <a:p>
            <a:r>
              <a:rPr lang="en-US" sz="5600" dirty="0"/>
              <a:t> </a:t>
            </a:r>
            <a:r>
              <a:rPr lang="en-US" sz="5600" u="sng" dirty="0"/>
              <a:t>Website</a:t>
            </a:r>
            <a:r>
              <a:rPr lang="en-US" sz="5600" dirty="0"/>
              <a:t>:</a:t>
            </a:r>
          </a:p>
          <a:p>
            <a:pPr lvl="1"/>
            <a:r>
              <a:rPr lang="en-US" sz="5400" u="sng" dirty="0">
                <a:hlinkClick r:id="rId3"/>
              </a:rPr>
              <a:t>https://www.msm.edu/Education/PipelinePrograms/STEAMacademy9-12.php</a:t>
            </a:r>
            <a:r>
              <a:rPr lang="en-US" sz="5400" dirty="0"/>
              <a:t> </a:t>
            </a:r>
          </a:p>
          <a:p>
            <a:pPr marL="0" indent="0">
              <a:buNone/>
            </a:pPr>
            <a:endParaRPr lang="en-US" sz="5600" dirty="0"/>
          </a:p>
          <a:p>
            <a:r>
              <a:rPr lang="en-US" sz="5600" u="sng" dirty="0"/>
              <a:t>Application Links</a:t>
            </a:r>
            <a:r>
              <a:rPr lang="en-US" sz="5600" dirty="0"/>
              <a:t>:</a:t>
            </a:r>
          </a:p>
          <a:p>
            <a:r>
              <a:rPr lang="en-US" sz="5600" u="sng" dirty="0">
                <a:hlinkClick r:id="rId4"/>
              </a:rPr>
              <a:t>MSM STEAM Academy (9-12) Online Application (link will become available during open application periods)</a:t>
            </a:r>
            <a:endParaRPr lang="en-US" sz="5600" dirty="0"/>
          </a:p>
          <a:p>
            <a:r>
              <a:rPr lang="en-US" sz="5600" u="sng" dirty="0">
                <a:hlinkClick r:id="rId5" tooltip="Recommendation Form"/>
              </a:rPr>
              <a:t>Recommendation Form</a:t>
            </a:r>
            <a:endParaRPr lang="en-US" sz="5600" dirty="0"/>
          </a:p>
          <a:p>
            <a:endParaRPr lang="en-US" dirty="0"/>
          </a:p>
        </p:txBody>
      </p:sp>
      <p:pic>
        <p:nvPicPr>
          <p:cNvPr id="5" name="Picture 4" descr="A drawing of a face&#10;&#10;Description automatically generated">
            <a:extLst>
              <a:ext uri="{FF2B5EF4-FFF2-40B4-BE49-F238E27FC236}">
                <a16:creationId xmlns:a16="http://schemas.microsoft.com/office/drawing/2014/main" id="{F4D564FF-49A7-4626-8BFC-6CF94F1B5F3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45977" y="304800"/>
            <a:ext cx="1428750" cy="1743075"/>
          </a:xfrm>
          <a:prstGeom prst="rect">
            <a:avLst/>
          </a:prstGeom>
        </p:spPr>
      </p:pic>
    </p:spTree>
    <p:extLst>
      <p:ext uri="{BB962C8B-B14F-4D97-AF65-F5344CB8AC3E}">
        <p14:creationId xmlns:p14="http://schemas.microsoft.com/office/powerpoint/2010/main" val="361107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31A1-530F-4446-BFC9-12BB3A636057}"/>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A817F863-D408-4478-B4FE-CE9BB87E4219}"/>
              </a:ext>
            </a:extLst>
          </p:cNvPr>
          <p:cNvSpPr>
            <a:spLocks noGrp="1"/>
          </p:cNvSpPr>
          <p:nvPr>
            <p:ph idx="1"/>
          </p:nvPr>
        </p:nvSpPr>
        <p:spPr/>
        <p:txBody>
          <a:bodyPr/>
          <a:lstStyle/>
          <a:p>
            <a:r>
              <a:rPr lang="en-US" dirty="0"/>
              <a:t>We Will see you next year at North Cobb High School Spring 2021</a:t>
            </a:r>
            <a:r>
              <a:rPr lang="en-US"/>
              <a:t>! </a:t>
            </a:r>
          </a:p>
          <a:p>
            <a:pPr marL="0" indent="0">
              <a:buNone/>
            </a:pPr>
            <a:endParaRPr lang="en-US" dirty="0"/>
          </a:p>
        </p:txBody>
      </p:sp>
    </p:spTree>
    <p:extLst>
      <p:ext uri="{BB962C8B-B14F-4D97-AF65-F5344CB8AC3E}">
        <p14:creationId xmlns:p14="http://schemas.microsoft.com/office/powerpoint/2010/main" val="180044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767F-FAF6-4CC5-90BC-2BC68D4F7D3E}"/>
              </a:ext>
            </a:extLst>
          </p:cNvPr>
          <p:cNvSpPr>
            <a:spLocks noGrp="1"/>
          </p:cNvSpPr>
          <p:nvPr>
            <p:ph type="title"/>
          </p:nvPr>
        </p:nvSpPr>
        <p:spPr>
          <a:xfrm>
            <a:off x="648930" y="629266"/>
            <a:ext cx="6188190" cy="1622321"/>
          </a:xfrm>
        </p:spPr>
        <p:txBody>
          <a:bodyPr>
            <a:normAutofit/>
          </a:bodyPr>
          <a:lstStyle/>
          <a:p>
            <a:r>
              <a:rPr lang="en-US"/>
              <a:t>Holder Construction Company</a:t>
            </a:r>
            <a:endParaRPr lang="en-US" dirty="0"/>
          </a:p>
        </p:txBody>
      </p:sp>
      <p:sp>
        <p:nvSpPr>
          <p:cNvPr id="3" name="Content Placeholder 2">
            <a:extLst>
              <a:ext uri="{FF2B5EF4-FFF2-40B4-BE49-F238E27FC236}">
                <a16:creationId xmlns:a16="http://schemas.microsoft.com/office/drawing/2014/main" id="{7ABFF436-9F78-4A64-A664-0B4B6AFA523B}"/>
              </a:ext>
            </a:extLst>
          </p:cNvPr>
          <p:cNvSpPr>
            <a:spLocks noGrp="1"/>
          </p:cNvSpPr>
          <p:nvPr>
            <p:ph idx="1"/>
          </p:nvPr>
        </p:nvSpPr>
        <p:spPr>
          <a:xfrm>
            <a:off x="648930" y="2438400"/>
            <a:ext cx="6188189" cy="3785419"/>
          </a:xfrm>
        </p:spPr>
        <p:txBody>
          <a:bodyPr>
            <a:normAutofit/>
          </a:bodyPr>
          <a:lstStyle/>
          <a:p>
            <a:pPr>
              <a:lnSpc>
                <a:spcPct val="90000"/>
              </a:lnSpc>
            </a:pPr>
            <a:r>
              <a:rPr lang="en-US" sz="1300"/>
              <a:t>Holder Construction Company is a leading national commercial construction company consistently ranking in the nation’s top 100 contractors. Since 1960, our company’s focus is on strong relationships and top quality buildings which has resulted in over 85% repeat client business, a client list including major Fortune 500 companies, and experience spanning 38 states. We focus on the best opportunities with the best people, leveraging innovative resources and technology. Our mission is not to be the biggest but always the best. </a:t>
            </a:r>
          </a:p>
          <a:p>
            <a:pPr marL="0" indent="0">
              <a:lnSpc>
                <a:spcPct val="90000"/>
              </a:lnSpc>
              <a:buNone/>
            </a:pPr>
            <a:endParaRPr lang="en-US" sz="1300"/>
          </a:p>
          <a:p>
            <a:pPr>
              <a:lnSpc>
                <a:spcPct val="90000"/>
              </a:lnSpc>
            </a:pPr>
            <a:r>
              <a:rPr lang="en-US" sz="1300"/>
              <a:t>As shown by 12 years as a Top 25 Best Medium Companies to work for, we pride ourselves on our people and our strong company culture based upon integrity, performance, collaboration, and professionalism. We recruit the best in the industry, and invest in our people to bring out their full potential in a fulfilling life-long career. </a:t>
            </a:r>
          </a:p>
          <a:p>
            <a:pPr marL="0" indent="0">
              <a:lnSpc>
                <a:spcPct val="90000"/>
              </a:lnSpc>
              <a:buNone/>
            </a:pPr>
            <a:endParaRPr lang="en-US" sz="1300"/>
          </a:p>
          <a:p>
            <a:pPr>
              <a:lnSpc>
                <a:spcPct val="90000"/>
              </a:lnSpc>
            </a:pPr>
            <a:r>
              <a:rPr lang="en-US" sz="1300" u="sng">
                <a:hlinkClick r:id="rId3"/>
              </a:rPr>
              <a:t>https://www.holderconstruction.com/</a:t>
            </a:r>
            <a:endParaRPr lang="en-US" sz="1300"/>
          </a:p>
          <a:p>
            <a:pPr>
              <a:lnSpc>
                <a:spcPct val="90000"/>
              </a:lnSpc>
            </a:pPr>
            <a:endParaRPr lang="en-US" sz="1300"/>
          </a:p>
        </p:txBody>
      </p:sp>
      <p:sp>
        <p:nvSpPr>
          <p:cNvPr id="18"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9"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picture containing drawing&#10;&#10;Description automatically generated">
            <a:extLst>
              <a:ext uri="{FF2B5EF4-FFF2-40B4-BE49-F238E27FC236}">
                <a16:creationId xmlns:a16="http://schemas.microsoft.com/office/drawing/2014/main" id="{CADA3C35-49B9-42C8-B66F-4B578472B1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21"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979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F38B-3191-448E-A4F5-03060A7F19C8}"/>
              </a:ext>
            </a:extLst>
          </p:cNvPr>
          <p:cNvSpPr>
            <a:spLocks noGrp="1"/>
          </p:cNvSpPr>
          <p:nvPr>
            <p:ph type="title"/>
          </p:nvPr>
        </p:nvSpPr>
        <p:spPr>
          <a:xfrm>
            <a:off x="643855" y="1447799"/>
            <a:ext cx="3108626" cy="1444752"/>
          </a:xfrm>
        </p:spPr>
        <p:txBody>
          <a:bodyPr anchor="b">
            <a:normAutofit/>
          </a:bodyPr>
          <a:lstStyle/>
          <a:p>
            <a:r>
              <a:rPr lang="en-US" sz="3200"/>
              <a:t>Per Scholars	</a:t>
            </a:r>
          </a:p>
        </p:txBody>
      </p:sp>
      <p:sp>
        <p:nvSpPr>
          <p:cNvPr id="11" name="Freeform 11">
            <a:extLst>
              <a:ext uri="{FF2B5EF4-FFF2-40B4-BE49-F238E27FC236}">
                <a16:creationId xmlns:a16="http://schemas.microsoft.com/office/drawing/2014/main" id="{637C035B-4F43-4464-9C0C-4714E1FAD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3" name="Rectangle 12">
            <a:extLst>
              <a:ext uri="{FF2B5EF4-FFF2-40B4-BE49-F238E27FC236}">
                <a16:creationId xmlns:a16="http://schemas.microsoft.com/office/drawing/2014/main" id="{D0B976D2-0CB1-49A9-BAE8-08D80D08C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5">
            <a:extLst>
              <a:ext uri="{FF2B5EF4-FFF2-40B4-BE49-F238E27FC236}">
                <a16:creationId xmlns:a16="http://schemas.microsoft.com/office/drawing/2014/main" id="{40FB5D5B-FC6D-4835-B789-333DA52A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140466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17" name="Rectangle 16">
            <a:extLst>
              <a:ext uri="{FF2B5EF4-FFF2-40B4-BE49-F238E27FC236}">
                <a16:creationId xmlns:a16="http://schemas.microsoft.com/office/drawing/2014/main" id="{DADADB2C-559B-4AE1-B191-800C78A4B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B3D5F32-C826-4A5B-A196-DD6F9C19E7C9}"/>
              </a:ext>
            </a:extLst>
          </p:cNvPr>
          <p:cNvSpPr>
            <a:spLocks noGrp="1"/>
          </p:cNvSpPr>
          <p:nvPr>
            <p:ph idx="1"/>
          </p:nvPr>
        </p:nvSpPr>
        <p:spPr>
          <a:xfrm>
            <a:off x="643855" y="3072385"/>
            <a:ext cx="3108057" cy="2947415"/>
          </a:xfrm>
        </p:spPr>
        <p:txBody>
          <a:bodyPr>
            <a:normAutofit/>
          </a:bodyPr>
          <a:lstStyle/>
          <a:p>
            <a:pPr>
              <a:lnSpc>
                <a:spcPct val="90000"/>
              </a:lnSpc>
            </a:pPr>
            <a:r>
              <a:rPr lang="en-US" sz="1300"/>
              <a:t>Per Scholas is a national nonprofit that creates onramps to careers in technology for curious and motivated students from underrepresented communities in the tech industry by providing tuition-free tech courses, certifications, and job placement assistance. </a:t>
            </a:r>
          </a:p>
          <a:p>
            <a:pPr>
              <a:lnSpc>
                <a:spcPct val="90000"/>
              </a:lnSpc>
            </a:pPr>
            <a:r>
              <a:rPr lang="en-US" sz="1300"/>
              <a:t>You can learn more about our courses and start the application process on our website: </a:t>
            </a:r>
            <a:r>
              <a:rPr lang="en-US" sz="1300" u="sng">
                <a:hlinkClick r:id="rId3"/>
              </a:rPr>
              <a:t>perscholas.org/apply</a:t>
            </a:r>
            <a:r>
              <a:rPr lang="en-US" sz="1300"/>
              <a:t>. </a:t>
            </a:r>
          </a:p>
          <a:p>
            <a:pPr>
              <a:lnSpc>
                <a:spcPct val="90000"/>
              </a:lnSpc>
            </a:pPr>
            <a:endParaRPr lang="en-US" sz="1300"/>
          </a:p>
        </p:txBody>
      </p:sp>
      <p:pic>
        <p:nvPicPr>
          <p:cNvPr id="6" name="Picture 5" descr="A picture containing drawing, table&#10;&#10;Description automatically generated">
            <a:extLst>
              <a:ext uri="{FF2B5EF4-FFF2-40B4-BE49-F238E27FC236}">
                <a16:creationId xmlns:a16="http://schemas.microsoft.com/office/drawing/2014/main" id="{ADBE9FE3-5E7D-4053-81F9-B81FC02E1A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451" y="2359316"/>
            <a:ext cx="6495847" cy="2748967"/>
          </a:xfrm>
          <a:prstGeom prst="rect">
            <a:avLst/>
          </a:prstGeom>
          <a:effectLst/>
        </p:spPr>
      </p:pic>
    </p:spTree>
    <p:extLst>
      <p:ext uri="{BB962C8B-B14F-4D97-AF65-F5344CB8AC3E}">
        <p14:creationId xmlns:p14="http://schemas.microsoft.com/office/powerpoint/2010/main" val="263871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0A711-6116-4530-8EA8-ECF08F95F486}"/>
              </a:ext>
            </a:extLst>
          </p:cNvPr>
          <p:cNvSpPr>
            <a:spLocks noGrp="1"/>
          </p:cNvSpPr>
          <p:nvPr>
            <p:ph type="title"/>
          </p:nvPr>
        </p:nvSpPr>
        <p:spPr>
          <a:xfrm>
            <a:off x="648930" y="629266"/>
            <a:ext cx="6188190" cy="1622321"/>
          </a:xfrm>
        </p:spPr>
        <p:txBody>
          <a:bodyPr>
            <a:normAutofit/>
          </a:bodyPr>
          <a:lstStyle/>
          <a:p>
            <a:r>
              <a:rPr lang="en-US" dirty="0"/>
              <a:t>Dental Careers Institute	</a:t>
            </a:r>
          </a:p>
        </p:txBody>
      </p:sp>
      <p:sp>
        <p:nvSpPr>
          <p:cNvPr id="3" name="Content Placeholder 2">
            <a:extLst>
              <a:ext uri="{FF2B5EF4-FFF2-40B4-BE49-F238E27FC236}">
                <a16:creationId xmlns:a16="http://schemas.microsoft.com/office/drawing/2014/main" id="{6F5C1534-CC62-45CB-83EA-F060830E3913}"/>
              </a:ext>
            </a:extLst>
          </p:cNvPr>
          <p:cNvSpPr>
            <a:spLocks noGrp="1"/>
          </p:cNvSpPr>
          <p:nvPr>
            <p:ph idx="1"/>
          </p:nvPr>
        </p:nvSpPr>
        <p:spPr>
          <a:xfrm>
            <a:off x="157316" y="2438400"/>
            <a:ext cx="7071857" cy="3785419"/>
          </a:xfrm>
        </p:spPr>
        <p:txBody>
          <a:bodyPr>
            <a:normAutofit/>
          </a:bodyPr>
          <a:lstStyle/>
          <a:p>
            <a:pPr>
              <a:lnSpc>
                <a:spcPct val="90000"/>
              </a:lnSpc>
            </a:pPr>
            <a:r>
              <a:rPr lang="en-US" sz="1100" dirty="0"/>
              <a:t>Dental Careers Institute was established over 30 years ago and is a 10 week  accelerated  dental assisting program. We have 87 affiliated schools across the country. Classes are taught out of actual practicing  dental offices so we are teaching with the most current state of the art technology equipment. Our students are working in an actual dental lab from day one, after lecture, applying hands on learning. </a:t>
            </a:r>
          </a:p>
          <a:p>
            <a:pPr>
              <a:lnSpc>
                <a:spcPct val="90000"/>
              </a:lnSpc>
            </a:pPr>
            <a:r>
              <a:rPr lang="en-US" sz="1100" dirty="0"/>
              <a:t>Our tuition fee is $3595.00 which includes everything, books, scrubs, all material used in labs, book and  lecture notes. Upon completion and passing all tests and finals, the certification of dental assistant also satisfies the hours and  includes certification in radiology for the state of Georgia. </a:t>
            </a:r>
          </a:p>
          <a:p>
            <a:pPr>
              <a:lnSpc>
                <a:spcPct val="90000"/>
              </a:lnSpc>
            </a:pPr>
            <a:r>
              <a:rPr lang="en-US" sz="1100" dirty="0"/>
              <a:t>We are very well known and are the oldest dental assisting school and we have the highest placement rate of any dental assisting school in Atlanta. There are two locations. The Atlanta location is off of Roswell Road between Sandy Springs and Buckhead and the Marietta location is off of Canton Road also known as Highway 5. Make a decision to change your life working in a profession that is in great demand and you are working in a very professional atmosphere. </a:t>
            </a:r>
          </a:p>
          <a:p>
            <a:pPr>
              <a:lnSpc>
                <a:spcPct val="90000"/>
              </a:lnSpc>
            </a:pPr>
            <a:r>
              <a:rPr lang="en-US" sz="1100" dirty="0"/>
              <a:t>For more information, please call the office at 770-973-0496. </a:t>
            </a:r>
          </a:p>
          <a:p>
            <a:pPr>
              <a:lnSpc>
                <a:spcPct val="90000"/>
              </a:lnSpc>
            </a:pPr>
            <a:endParaRPr lang="en-US" sz="1100"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screenshot of a cell phone&#10;&#10;Description automatically generated">
            <a:extLst>
              <a:ext uri="{FF2B5EF4-FFF2-40B4-BE49-F238E27FC236}">
                <a16:creationId xmlns:a16="http://schemas.microsoft.com/office/drawing/2014/main" id="{8264C305-EB00-43D6-9242-1AC46214F0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7223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73FF-D76F-4B58-A984-163E49958381}"/>
              </a:ext>
            </a:extLst>
          </p:cNvPr>
          <p:cNvSpPr>
            <a:spLocks noGrp="1"/>
          </p:cNvSpPr>
          <p:nvPr>
            <p:ph type="title"/>
          </p:nvPr>
        </p:nvSpPr>
        <p:spPr>
          <a:xfrm>
            <a:off x="648930" y="629266"/>
            <a:ext cx="6188190" cy="1622321"/>
          </a:xfrm>
        </p:spPr>
        <p:txBody>
          <a:bodyPr>
            <a:normAutofit/>
          </a:bodyPr>
          <a:lstStyle/>
          <a:p>
            <a:r>
              <a:rPr lang="en-US" dirty="0"/>
              <a:t>Benning Construction Company</a:t>
            </a:r>
          </a:p>
        </p:txBody>
      </p:sp>
      <p:sp>
        <p:nvSpPr>
          <p:cNvPr id="3" name="Content Placeholder 2">
            <a:extLst>
              <a:ext uri="{FF2B5EF4-FFF2-40B4-BE49-F238E27FC236}">
                <a16:creationId xmlns:a16="http://schemas.microsoft.com/office/drawing/2014/main" id="{17902C68-1527-41ED-8CEC-B60062DB2B63}"/>
              </a:ext>
            </a:extLst>
          </p:cNvPr>
          <p:cNvSpPr>
            <a:spLocks noGrp="1"/>
          </p:cNvSpPr>
          <p:nvPr>
            <p:ph idx="1"/>
          </p:nvPr>
        </p:nvSpPr>
        <p:spPr>
          <a:xfrm>
            <a:off x="66676" y="2438400"/>
            <a:ext cx="7414658" cy="3785419"/>
          </a:xfrm>
        </p:spPr>
        <p:txBody>
          <a:bodyPr>
            <a:normAutofit fontScale="85000" lnSpcReduction="20000"/>
          </a:bodyPr>
          <a:lstStyle/>
          <a:p>
            <a:r>
              <a:rPr lang="en-US" dirty="0"/>
              <a:t>Benning Construction Company is a General Contractor, responsible for the day-to-day management of a construction site. Benning builds grocery stores, theaters, libraries, fitness centers and much more. We have been in business in Cobb County since 1953 and Benning is owned by its employees – that means we all work for ourselves and each other, making sure to deliver quality projects across the Southeastern States</a:t>
            </a:r>
          </a:p>
          <a:p>
            <a:endParaRPr lang="en-US" dirty="0"/>
          </a:p>
          <a:p>
            <a:r>
              <a:rPr lang="en-US" dirty="0"/>
              <a:t> Explore what Benning does: the types of projects we build </a:t>
            </a:r>
            <a:r>
              <a:rPr lang="en-US" u="sng" dirty="0">
                <a:hlinkClick r:id="rId3"/>
              </a:rPr>
              <a:t>https://www.benningnet.com/</a:t>
            </a:r>
            <a:r>
              <a:rPr lang="en-US" dirty="0"/>
              <a:t> </a:t>
            </a:r>
          </a:p>
          <a:p>
            <a:pPr marL="0" indent="0">
              <a:buNone/>
            </a:pPr>
            <a:r>
              <a:rPr lang="en-US" dirty="0"/>
              <a:t> </a:t>
            </a:r>
          </a:p>
          <a:p>
            <a:pPr marL="0" indent="0">
              <a:buNone/>
            </a:pPr>
            <a:endParaRPr lang="en-US" dirty="0"/>
          </a:p>
          <a:p>
            <a:r>
              <a:rPr lang="en-US" u="sng" dirty="0">
                <a:hlinkClick r:id="rId4"/>
              </a:rPr>
              <a:t>https://youtu.be/gSc-CUEATx4</a:t>
            </a:r>
            <a:r>
              <a:rPr lang="en-US" dirty="0"/>
              <a:t> </a:t>
            </a:r>
            <a:r>
              <a:rPr lang="en-US" u="sng" dirty="0">
                <a:hlinkClick r:id="rId5"/>
              </a:rPr>
              <a:t>https://www.benningnet.com/careers/</a:t>
            </a:r>
            <a:endParaRPr lang="en-US" dirty="0"/>
          </a:p>
          <a:p>
            <a:endParaRPr lang="en-US"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close up of a sign&#10;&#10;Description automatically generated">
            <a:extLst>
              <a:ext uri="{FF2B5EF4-FFF2-40B4-BE49-F238E27FC236}">
                <a16:creationId xmlns:a16="http://schemas.microsoft.com/office/drawing/2014/main" id="{AECCCE04-B1DA-473A-AEDA-140D790D9F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590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7D6A-7419-4173-9A83-542E5D08FCF2}"/>
              </a:ext>
            </a:extLst>
          </p:cNvPr>
          <p:cNvSpPr>
            <a:spLocks noGrp="1"/>
          </p:cNvSpPr>
          <p:nvPr>
            <p:ph type="title"/>
          </p:nvPr>
        </p:nvSpPr>
        <p:spPr>
          <a:xfrm>
            <a:off x="648930" y="629266"/>
            <a:ext cx="6188190" cy="1622321"/>
          </a:xfrm>
        </p:spPr>
        <p:txBody>
          <a:bodyPr>
            <a:normAutofit/>
          </a:bodyPr>
          <a:lstStyle/>
          <a:p>
            <a:r>
              <a:rPr lang="en-US" dirty="0"/>
              <a:t>Georgia Student Finance Commission</a:t>
            </a:r>
          </a:p>
        </p:txBody>
      </p:sp>
      <p:sp>
        <p:nvSpPr>
          <p:cNvPr id="3" name="Content Placeholder 2">
            <a:extLst>
              <a:ext uri="{FF2B5EF4-FFF2-40B4-BE49-F238E27FC236}">
                <a16:creationId xmlns:a16="http://schemas.microsoft.com/office/drawing/2014/main" id="{1D8F703B-C755-4A00-81D6-93EF76D8FEC4}"/>
              </a:ext>
            </a:extLst>
          </p:cNvPr>
          <p:cNvSpPr>
            <a:spLocks noGrp="1"/>
          </p:cNvSpPr>
          <p:nvPr>
            <p:ph idx="1"/>
          </p:nvPr>
        </p:nvSpPr>
        <p:spPr>
          <a:xfrm>
            <a:off x="648930" y="2438400"/>
            <a:ext cx="6188189" cy="3785419"/>
          </a:xfrm>
        </p:spPr>
        <p:txBody>
          <a:bodyPr>
            <a:normAutofit/>
          </a:bodyPr>
          <a:lstStyle/>
          <a:p>
            <a:pPr>
              <a:lnSpc>
                <a:spcPct val="90000"/>
              </a:lnSpc>
            </a:pPr>
            <a:r>
              <a:rPr lang="en-US" sz="1400"/>
              <a:t>The Outreach Staff, is hosting a financial aid readiness webinar series. Throughout the next few weeks, we will have two per day and will delve into various aspects of the process. To register, all can visit </a:t>
            </a:r>
            <a:r>
              <a:rPr lang="en-US" sz="1400" u="sng">
                <a:hlinkClick r:id="rId3"/>
              </a:rPr>
              <a:t>www.GAfutures.org</a:t>
            </a:r>
            <a:r>
              <a:rPr lang="en-US" sz="1400"/>
              <a:t> to select the 'About Us' tab in the section for Outreach OR </a:t>
            </a:r>
            <a:r>
              <a:rPr lang="en-US" sz="1400" u="sng">
                <a:hlinkClick r:id="rId4"/>
              </a:rPr>
              <a:t>https://www.eventbrite.com/o/georgia-student-finance-commission-8030590369</a:t>
            </a:r>
            <a:endParaRPr lang="en-US" sz="1400" u="sng"/>
          </a:p>
          <a:p>
            <a:pPr>
              <a:lnSpc>
                <a:spcPct val="90000"/>
              </a:lnSpc>
            </a:pPr>
            <a:endParaRPr lang="en-US" sz="1400" u="sng"/>
          </a:p>
          <a:p>
            <a:pPr>
              <a:lnSpc>
                <a:spcPct val="90000"/>
              </a:lnSpc>
            </a:pPr>
            <a:r>
              <a:rPr lang="en-US" sz="1400"/>
              <a:t>Marcus Hilliard: Outreach Representative: available to schedule virtual one- on-one consultations in lieu of the cancelled workshops</a:t>
            </a:r>
          </a:p>
          <a:p>
            <a:pPr lvl="1">
              <a:lnSpc>
                <a:spcPct val="90000"/>
              </a:lnSpc>
            </a:pPr>
            <a:r>
              <a:rPr lang="en-US" sz="1400"/>
              <a:t>Email: </a:t>
            </a:r>
            <a:r>
              <a:rPr lang="en-US" sz="1400">
                <a:hlinkClick r:id="rId5"/>
              </a:rPr>
              <a:t>marcush@gsfc.org</a:t>
            </a:r>
            <a:endParaRPr lang="en-US" sz="1400"/>
          </a:p>
          <a:p>
            <a:pPr lvl="1">
              <a:lnSpc>
                <a:spcPct val="90000"/>
              </a:lnSpc>
            </a:pPr>
            <a:r>
              <a:rPr lang="en-US" sz="1400"/>
              <a:t>Phone: 404-694-8844 </a:t>
            </a:r>
          </a:p>
          <a:p>
            <a:pPr>
              <a:lnSpc>
                <a:spcPct val="90000"/>
              </a:lnSpc>
            </a:pPr>
            <a:endParaRPr lang="en-US" sz="1400"/>
          </a:p>
          <a:p>
            <a:pPr marL="0" indent="0">
              <a:lnSpc>
                <a:spcPct val="90000"/>
              </a:lnSpc>
              <a:buNone/>
            </a:pPr>
            <a:endParaRPr lang="en-US" sz="140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screenshot of a cell phone&#10;&#10;Description automatically generated">
            <a:extLst>
              <a:ext uri="{FF2B5EF4-FFF2-40B4-BE49-F238E27FC236}">
                <a16:creationId xmlns:a16="http://schemas.microsoft.com/office/drawing/2014/main" id="{8220D0D7-F003-4EC1-8618-97892A2CD4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6108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12634-7637-4C00-9644-FA9C09279469}"/>
              </a:ext>
            </a:extLst>
          </p:cNvPr>
          <p:cNvSpPr>
            <a:spLocks noGrp="1"/>
          </p:cNvSpPr>
          <p:nvPr>
            <p:ph type="title"/>
          </p:nvPr>
        </p:nvSpPr>
        <p:spPr>
          <a:xfrm>
            <a:off x="648930" y="629266"/>
            <a:ext cx="6188190" cy="1622321"/>
          </a:xfrm>
        </p:spPr>
        <p:txBody>
          <a:bodyPr>
            <a:normAutofit/>
          </a:bodyPr>
          <a:lstStyle/>
          <a:p>
            <a:r>
              <a:rPr lang="en-US" dirty="0"/>
              <a:t>Cobb County Police Department</a:t>
            </a:r>
          </a:p>
        </p:txBody>
      </p:sp>
      <p:sp>
        <p:nvSpPr>
          <p:cNvPr id="3" name="Content Placeholder 2">
            <a:extLst>
              <a:ext uri="{FF2B5EF4-FFF2-40B4-BE49-F238E27FC236}">
                <a16:creationId xmlns:a16="http://schemas.microsoft.com/office/drawing/2014/main" id="{FCB25A17-936B-4AC3-9C92-CFB2B0A72ACD}"/>
              </a:ext>
            </a:extLst>
          </p:cNvPr>
          <p:cNvSpPr>
            <a:spLocks noGrp="1"/>
          </p:cNvSpPr>
          <p:nvPr>
            <p:ph idx="1"/>
          </p:nvPr>
        </p:nvSpPr>
        <p:spPr>
          <a:xfrm>
            <a:off x="78658" y="2438400"/>
            <a:ext cx="7150515" cy="3785419"/>
          </a:xfrm>
        </p:spPr>
        <p:txBody>
          <a:bodyPr>
            <a:normAutofit/>
          </a:bodyPr>
          <a:lstStyle/>
          <a:p>
            <a:pPr>
              <a:lnSpc>
                <a:spcPct val="90000"/>
              </a:lnSpc>
            </a:pPr>
            <a:r>
              <a:rPr lang="en-US" sz="1100" dirty="0"/>
              <a:t>Chief of Police: Tim Cox</a:t>
            </a:r>
          </a:p>
          <a:p>
            <a:pPr>
              <a:lnSpc>
                <a:spcPct val="90000"/>
              </a:lnSpc>
            </a:pPr>
            <a:r>
              <a:rPr lang="en-US" sz="1100" dirty="0"/>
              <a:t>The Cobb County Police Department is glad that you have an interest in joining our Department. We strive to be one of the best law enforcement agencies within the nation and would like the opportunity to include you within the ranks of our officers. The population that we serve is very diverse and we recognize the inherent worth of all people while also providing professional, courteous and effective law enforcement services.</a:t>
            </a:r>
          </a:p>
          <a:p>
            <a:pPr>
              <a:lnSpc>
                <a:spcPct val="90000"/>
              </a:lnSpc>
            </a:pPr>
            <a:r>
              <a:rPr lang="en-US" sz="1100" dirty="0"/>
              <a:t>Our department is built by men and women that believe strongly in the core values of honor, integrity, courage, commitment, respect and professionalism to all people. Many apply to become police officers in our department but only the best candidates are hired and given the opportunity to attend our state approved police academy. The training is challenging and very demanding but also very rewarding.</a:t>
            </a:r>
          </a:p>
          <a:p>
            <a:pPr>
              <a:lnSpc>
                <a:spcPct val="90000"/>
              </a:lnSpc>
            </a:pPr>
            <a:r>
              <a:rPr lang="en-US" sz="1100" dirty="0"/>
              <a:t>The Cobb County Police Department is a CALEA-accredited and nationally recognized full-service law enforcement agency, with an authorized strength of over 700 sworn officers, located in the metropolitan Atlanta area, and services a population of approximately 800,000 citizens. </a:t>
            </a:r>
          </a:p>
          <a:p>
            <a:pPr>
              <a:lnSpc>
                <a:spcPct val="90000"/>
              </a:lnSpc>
            </a:pPr>
            <a:r>
              <a:rPr lang="en-US" sz="1100" u="sng" dirty="0">
                <a:hlinkClick r:id="rId3"/>
              </a:rPr>
              <a:t>https://www.cobbcounty.org/public-safety/police/employment</a:t>
            </a:r>
            <a:endParaRPr lang="en-US" sz="1100" dirty="0"/>
          </a:p>
          <a:p>
            <a:pPr>
              <a:lnSpc>
                <a:spcPct val="90000"/>
              </a:lnSpc>
            </a:pPr>
            <a:r>
              <a:rPr lang="en-US" sz="1100" u="sng" dirty="0">
                <a:hlinkClick r:id="rId4"/>
              </a:rPr>
              <a:t>https://www.youtube.com/watch?v=GaeYmC6Xe6w&amp;t=94s</a:t>
            </a:r>
            <a:endParaRPr lang="en-US" sz="1100" dirty="0"/>
          </a:p>
          <a:p>
            <a:pPr>
              <a:lnSpc>
                <a:spcPct val="90000"/>
              </a:lnSpc>
            </a:pPr>
            <a:endParaRPr lang="en-US" sz="1100"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group of people posing for a photo&#10;&#10;Description automatically generated">
            <a:extLst>
              <a:ext uri="{FF2B5EF4-FFF2-40B4-BE49-F238E27FC236}">
                <a16:creationId xmlns:a16="http://schemas.microsoft.com/office/drawing/2014/main" id="{75424D71-0C37-4853-AA88-71BD24C838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29871" y="2366388"/>
            <a:ext cx="3414010" cy="2125221"/>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03893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ED4F-7D19-4042-87C2-C73646127057}"/>
              </a:ext>
            </a:extLst>
          </p:cNvPr>
          <p:cNvSpPr>
            <a:spLocks noGrp="1"/>
          </p:cNvSpPr>
          <p:nvPr>
            <p:ph type="title"/>
          </p:nvPr>
        </p:nvSpPr>
        <p:spPr>
          <a:xfrm>
            <a:off x="648930" y="629266"/>
            <a:ext cx="6188190" cy="1622321"/>
          </a:xfrm>
        </p:spPr>
        <p:txBody>
          <a:bodyPr>
            <a:normAutofit/>
          </a:bodyPr>
          <a:lstStyle/>
          <a:p>
            <a:r>
              <a:rPr lang="en-US" dirty="0"/>
              <a:t>National Guard</a:t>
            </a:r>
          </a:p>
        </p:txBody>
      </p:sp>
      <p:sp>
        <p:nvSpPr>
          <p:cNvPr id="3" name="Content Placeholder 2">
            <a:extLst>
              <a:ext uri="{FF2B5EF4-FFF2-40B4-BE49-F238E27FC236}">
                <a16:creationId xmlns:a16="http://schemas.microsoft.com/office/drawing/2014/main" id="{18A3D9E6-3E38-4FEA-8CD4-B382A49ED251}"/>
              </a:ext>
            </a:extLst>
          </p:cNvPr>
          <p:cNvSpPr>
            <a:spLocks noGrp="1"/>
          </p:cNvSpPr>
          <p:nvPr>
            <p:ph idx="1"/>
          </p:nvPr>
        </p:nvSpPr>
        <p:spPr>
          <a:xfrm>
            <a:off x="138546" y="2438400"/>
            <a:ext cx="7090628" cy="3785419"/>
          </a:xfrm>
        </p:spPr>
        <p:txBody>
          <a:bodyPr>
            <a:normAutofit/>
          </a:bodyPr>
          <a:lstStyle/>
          <a:p>
            <a:pPr>
              <a:lnSpc>
                <a:spcPct val="90000"/>
              </a:lnSpc>
            </a:pPr>
            <a:r>
              <a:rPr lang="en-US" sz="1000" dirty="0"/>
              <a:t>The National Guard is a part time component of the Army and service consists of one weekend per month and two weeks during the summer. The National Guard is the oldest branch of the military and was established in 1636. The primary focus of the National Guard is to provide disaster relief within the local communities, such as hurricanes, tornadoes, floods and even the present-day COVID-19 crisis our nation is currently in. Any time the Governor of Georgia, Mr. Brian Kemp, declares a state of emergency, the National Guard is there to provide help and assistance in any way necessary….Hence the National Guard’s slogan, “Always Ready, Always There.” </a:t>
            </a:r>
          </a:p>
          <a:p>
            <a:pPr marL="0" indent="0">
              <a:lnSpc>
                <a:spcPct val="90000"/>
              </a:lnSpc>
              <a:buNone/>
            </a:pPr>
            <a:endParaRPr lang="en-US" sz="1000" dirty="0"/>
          </a:p>
          <a:p>
            <a:pPr>
              <a:lnSpc>
                <a:spcPct val="90000"/>
              </a:lnSpc>
            </a:pPr>
            <a:r>
              <a:rPr lang="en-US" sz="1000" dirty="0"/>
              <a:t>The National Guard offers 200+ career opportunities to choose from, from operating heavy equipment to intelligence. Whether it’s the adrenaline and excitement you seek from parachuting from an airplane, or assisting others as an Information Technology Specialist, the National Guard can help by providing you the opportunity to do such things!</a:t>
            </a:r>
          </a:p>
          <a:p>
            <a:pPr marL="0" indent="0">
              <a:lnSpc>
                <a:spcPct val="90000"/>
              </a:lnSpc>
              <a:buNone/>
            </a:pPr>
            <a:endParaRPr lang="en-US" sz="1000" dirty="0"/>
          </a:p>
          <a:p>
            <a:pPr>
              <a:lnSpc>
                <a:spcPct val="90000"/>
              </a:lnSpc>
            </a:pPr>
            <a:r>
              <a:rPr lang="en-US" sz="1000" dirty="0"/>
              <a:t>In certain instances, the National Guard even provides its soldier’s with licensure needed in the civilian sector for employment, upon completion of training. </a:t>
            </a:r>
          </a:p>
          <a:p>
            <a:pPr marL="0" indent="0">
              <a:lnSpc>
                <a:spcPct val="90000"/>
              </a:lnSpc>
              <a:buNone/>
            </a:pPr>
            <a:endParaRPr lang="en-US" sz="1000" dirty="0"/>
          </a:p>
          <a:p>
            <a:pPr>
              <a:lnSpc>
                <a:spcPct val="90000"/>
              </a:lnSpc>
            </a:pPr>
            <a:r>
              <a:rPr lang="en-US" sz="1000" dirty="0"/>
              <a:t> Call SGT Travis Nephew today to discuss the various career opportunities the National Guard has to offer! 770-712-7539. </a:t>
            </a:r>
          </a:p>
          <a:p>
            <a:pPr>
              <a:lnSpc>
                <a:spcPct val="90000"/>
              </a:lnSpc>
            </a:pPr>
            <a:endParaRPr lang="en-US" sz="1000"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picture containing food, man&#10;&#10;Description automatically generated">
            <a:extLst>
              <a:ext uri="{FF2B5EF4-FFF2-40B4-BE49-F238E27FC236}">
                <a16:creationId xmlns:a16="http://schemas.microsoft.com/office/drawing/2014/main" id="{830390A4-569A-45EA-8912-B6290D3F47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800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BD23-BCFD-41B5-973E-7456A7F2D5B7}"/>
              </a:ext>
            </a:extLst>
          </p:cNvPr>
          <p:cNvSpPr>
            <a:spLocks noGrp="1"/>
          </p:cNvSpPr>
          <p:nvPr>
            <p:ph type="title"/>
          </p:nvPr>
        </p:nvSpPr>
        <p:spPr>
          <a:xfrm>
            <a:off x="648930" y="629266"/>
            <a:ext cx="6188190" cy="1622321"/>
          </a:xfrm>
        </p:spPr>
        <p:txBody>
          <a:bodyPr>
            <a:normAutofit/>
          </a:bodyPr>
          <a:lstStyle/>
          <a:p>
            <a:r>
              <a:rPr lang="en-US" dirty="0"/>
              <a:t>C.W. Matthews</a:t>
            </a:r>
          </a:p>
        </p:txBody>
      </p:sp>
      <p:sp>
        <p:nvSpPr>
          <p:cNvPr id="3" name="Content Placeholder 2">
            <a:extLst>
              <a:ext uri="{FF2B5EF4-FFF2-40B4-BE49-F238E27FC236}">
                <a16:creationId xmlns:a16="http://schemas.microsoft.com/office/drawing/2014/main" id="{FEAA2166-5A37-419C-A311-6EF904C8CE27}"/>
              </a:ext>
            </a:extLst>
          </p:cNvPr>
          <p:cNvSpPr>
            <a:spLocks noGrp="1"/>
          </p:cNvSpPr>
          <p:nvPr>
            <p:ph idx="1"/>
          </p:nvPr>
        </p:nvSpPr>
        <p:spPr>
          <a:xfrm>
            <a:off x="648930" y="2438400"/>
            <a:ext cx="6188189" cy="3785419"/>
          </a:xfrm>
        </p:spPr>
        <p:txBody>
          <a:bodyPr>
            <a:normAutofit/>
          </a:bodyPr>
          <a:lstStyle/>
          <a:p>
            <a:r>
              <a:rPr lang="en-US" dirty="0"/>
              <a:t>Virtual Job Site Tour:</a:t>
            </a:r>
          </a:p>
          <a:p>
            <a:pPr lvl="1"/>
            <a:r>
              <a:rPr lang="en-US" u="sng" dirty="0">
                <a:hlinkClick r:id="rId3"/>
              </a:rPr>
              <a:t>https://youtu.be/UoHCyGe1j24</a:t>
            </a:r>
            <a:endParaRPr lang="en-US" dirty="0"/>
          </a:p>
        </p:txBody>
      </p:sp>
      <p:sp>
        <p:nvSpPr>
          <p:cNvPr id="10" name="Freeform 31">
            <a:extLst>
              <a:ext uri="{FF2B5EF4-FFF2-40B4-BE49-F238E27FC236}">
                <a16:creationId xmlns:a16="http://schemas.microsoft.com/office/drawing/2014/main" id="{BCCA001F-96BC-4B90-8E8E-C57A71CBE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76249615-E479-4FED-952F-F16BADB21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866DA6-165C-4E69-93E5-E701B6B922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5" name="Picture 4" descr="A yellow sign with black text&#10;&#10;Description automatically generated">
            <a:extLst>
              <a:ext uri="{FF2B5EF4-FFF2-40B4-BE49-F238E27FC236}">
                <a16:creationId xmlns:a16="http://schemas.microsoft.com/office/drawing/2014/main" id="{601DA92E-E211-4A2A-8268-0EBAA511F9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9871" y="1818059"/>
            <a:ext cx="3414010" cy="3221879"/>
          </a:xfrm>
          <a:prstGeom prst="rect">
            <a:avLst/>
          </a:prstGeom>
          <a:effectLst/>
        </p:spPr>
      </p:pic>
      <p:sp>
        <p:nvSpPr>
          <p:cNvPr id="16" name="Rectangle 15">
            <a:extLst>
              <a:ext uri="{FF2B5EF4-FFF2-40B4-BE49-F238E27FC236}">
                <a16:creationId xmlns:a16="http://schemas.microsoft.com/office/drawing/2014/main" id="{2E26EE37-584B-42B5-A4D3-878F365D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4455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otalTime>23</TotalTime>
  <Words>1655</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North Cobb High School Virtual Career Fair</vt:lpstr>
      <vt:lpstr>Holder Construction Company</vt:lpstr>
      <vt:lpstr>Per Scholars </vt:lpstr>
      <vt:lpstr>Dental Careers Institute </vt:lpstr>
      <vt:lpstr>Benning Construction Company</vt:lpstr>
      <vt:lpstr>Georgia Student Finance Commission</vt:lpstr>
      <vt:lpstr>Cobb County Police Department</vt:lpstr>
      <vt:lpstr>National Guard</vt:lpstr>
      <vt:lpstr>C.W. Matthews</vt:lpstr>
      <vt:lpstr>North Cobb Electrical Services</vt:lpstr>
      <vt:lpstr>Arrow Exterminators</vt:lpstr>
      <vt:lpstr>The Art Institutes of Atlanta</vt:lpstr>
      <vt:lpstr>Life University </vt:lpstr>
      <vt:lpstr>The Circle Group </vt:lpstr>
      <vt:lpstr>Georgia Power </vt:lpstr>
      <vt:lpstr>Aviation Institute of Maintenance </vt:lpstr>
      <vt:lpstr>Moorehouse School of Medicine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Cobb High School Virtual Career Fair</dc:title>
  <dc:creator>Taylor Damico</dc:creator>
  <cp:lastModifiedBy>Taylor Damico</cp:lastModifiedBy>
  <cp:revision>4</cp:revision>
  <dcterms:created xsi:type="dcterms:W3CDTF">2020-04-22T13:20:05Z</dcterms:created>
  <dcterms:modified xsi:type="dcterms:W3CDTF">2020-04-22T13:43:40Z</dcterms:modified>
</cp:coreProperties>
</file>