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52"/>
  </p:notesMasterIdLst>
  <p:sldIdLst>
    <p:sldId id="256" r:id="rId5"/>
    <p:sldId id="396" r:id="rId6"/>
    <p:sldId id="392" r:id="rId7"/>
    <p:sldId id="380" r:id="rId8"/>
    <p:sldId id="306" r:id="rId9"/>
    <p:sldId id="381" r:id="rId10"/>
    <p:sldId id="290" r:id="rId11"/>
    <p:sldId id="379" r:id="rId12"/>
    <p:sldId id="287" r:id="rId13"/>
    <p:sldId id="378" r:id="rId14"/>
    <p:sldId id="305" r:id="rId15"/>
    <p:sldId id="307" r:id="rId16"/>
    <p:sldId id="277" r:id="rId17"/>
    <p:sldId id="376" r:id="rId18"/>
    <p:sldId id="394" r:id="rId19"/>
    <p:sldId id="286" r:id="rId20"/>
    <p:sldId id="308" r:id="rId21"/>
    <p:sldId id="309" r:id="rId22"/>
    <p:sldId id="393" r:id="rId23"/>
    <p:sldId id="310" r:id="rId24"/>
    <p:sldId id="311" r:id="rId25"/>
    <p:sldId id="314" r:id="rId26"/>
    <p:sldId id="313" r:id="rId27"/>
    <p:sldId id="312" r:id="rId28"/>
    <p:sldId id="321" r:id="rId29"/>
    <p:sldId id="373" r:id="rId30"/>
    <p:sldId id="327" r:id="rId31"/>
    <p:sldId id="319" r:id="rId32"/>
    <p:sldId id="368" r:id="rId33"/>
    <p:sldId id="370" r:id="rId34"/>
    <p:sldId id="382" r:id="rId35"/>
    <p:sldId id="371" r:id="rId36"/>
    <p:sldId id="323" r:id="rId37"/>
    <p:sldId id="326" r:id="rId38"/>
    <p:sldId id="364" r:id="rId39"/>
    <p:sldId id="325" r:id="rId40"/>
    <p:sldId id="322" r:id="rId41"/>
    <p:sldId id="263" r:id="rId42"/>
    <p:sldId id="262" r:id="rId43"/>
    <p:sldId id="383" r:id="rId44"/>
    <p:sldId id="346" r:id="rId45"/>
    <p:sldId id="384" r:id="rId46"/>
    <p:sldId id="385" r:id="rId47"/>
    <p:sldId id="395" r:id="rId48"/>
    <p:sldId id="289" r:id="rId49"/>
    <p:sldId id="333" r:id="rId50"/>
    <p:sldId id="37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77000" autoAdjust="0"/>
  </p:normalViewPr>
  <p:slideViewPr>
    <p:cSldViewPr snapToGrid="0">
      <p:cViewPr varScale="1">
        <p:scale>
          <a:sx n="51" d="100"/>
          <a:sy n="51" d="100"/>
        </p:scale>
        <p:origin x="1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1.xml.rels><?xml version="1.0" encoding="UTF-8" standalone="yes"?>
<Relationships xmlns="http://schemas.openxmlformats.org/package/2006/relationships"><Relationship Id="rId1" Type="http://schemas.openxmlformats.org/officeDocument/2006/relationships/hyperlink" Target="http://www.northcobbcounseling.weebly.com/"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1" Type="http://schemas.openxmlformats.org/officeDocument/2006/relationships/hyperlink" Target="http://www.northcobbcounseling.weebly.com/"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E563B-6987-44AE-8312-9C75882F53C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56836A9-496C-42FB-8D82-8AAE6EC5D1D1}">
      <dgm:prSet/>
      <dgm:spPr/>
      <dgm:t>
        <a:bodyPr/>
        <a:lstStyle/>
        <a:p>
          <a:r>
            <a:rPr lang="en-US"/>
            <a:t>Mr. Austin Cannon  (A-C)</a:t>
          </a:r>
        </a:p>
      </dgm:t>
    </dgm:pt>
    <dgm:pt modelId="{DB0D00F0-4698-4F79-AAF0-3FCCB0BFF33F}" type="parTrans" cxnId="{EA9F3933-BA30-47EC-90BC-1B768B713D83}">
      <dgm:prSet/>
      <dgm:spPr/>
      <dgm:t>
        <a:bodyPr/>
        <a:lstStyle/>
        <a:p>
          <a:endParaRPr lang="en-US"/>
        </a:p>
      </dgm:t>
    </dgm:pt>
    <dgm:pt modelId="{924F75D2-297E-4D1E-B353-77DC803840E7}" type="sibTrans" cxnId="{EA9F3933-BA30-47EC-90BC-1B768B713D83}">
      <dgm:prSet/>
      <dgm:spPr/>
      <dgm:t>
        <a:bodyPr/>
        <a:lstStyle/>
        <a:p>
          <a:endParaRPr lang="en-US"/>
        </a:p>
      </dgm:t>
    </dgm:pt>
    <dgm:pt modelId="{15DBF783-64FB-4A36-9BA2-7E0794E142FE}">
      <dgm:prSet/>
      <dgm:spPr/>
      <dgm:t>
        <a:bodyPr/>
        <a:lstStyle/>
        <a:p>
          <a:r>
            <a:rPr lang="en-US"/>
            <a:t>Mrs. Taylor Castellano (D-Hi)</a:t>
          </a:r>
        </a:p>
      </dgm:t>
    </dgm:pt>
    <dgm:pt modelId="{F15E3067-DFFD-40B8-8E12-5178AB14AEB1}" type="parTrans" cxnId="{7EDEF3B6-5451-45A1-A277-78EB2607F257}">
      <dgm:prSet/>
      <dgm:spPr/>
      <dgm:t>
        <a:bodyPr/>
        <a:lstStyle/>
        <a:p>
          <a:endParaRPr lang="en-US"/>
        </a:p>
      </dgm:t>
    </dgm:pt>
    <dgm:pt modelId="{C9B4A68E-E5C1-4BAC-BA61-396DA435358B}" type="sibTrans" cxnId="{7EDEF3B6-5451-45A1-A277-78EB2607F257}">
      <dgm:prSet/>
      <dgm:spPr/>
      <dgm:t>
        <a:bodyPr/>
        <a:lstStyle/>
        <a:p>
          <a:endParaRPr lang="en-US"/>
        </a:p>
      </dgm:t>
    </dgm:pt>
    <dgm:pt modelId="{D2166775-18E5-43D6-8C5D-DF08E281520C}">
      <dgm:prSet/>
      <dgm:spPr/>
      <dgm:t>
        <a:bodyPr/>
        <a:lstStyle/>
        <a:p>
          <a:r>
            <a:rPr lang="en-US"/>
            <a:t>Dr. Linda Shealy  (Ho-Me)</a:t>
          </a:r>
        </a:p>
      </dgm:t>
    </dgm:pt>
    <dgm:pt modelId="{0DF2B761-478C-4FEA-894F-DB98C48EB87B}" type="parTrans" cxnId="{67F1551E-E799-4974-8C04-800DB7936803}">
      <dgm:prSet/>
      <dgm:spPr/>
      <dgm:t>
        <a:bodyPr/>
        <a:lstStyle/>
        <a:p>
          <a:endParaRPr lang="en-US"/>
        </a:p>
      </dgm:t>
    </dgm:pt>
    <dgm:pt modelId="{8C6089B2-F4FC-4BFF-A720-3E293A1B6F15}" type="sibTrans" cxnId="{67F1551E-E799-4974-8C04-800DB7936803}">
      <dgm:prSet/>
      <dgm:spPr/>
      <dgm:t>
        <a:bodyPr/>
        <a:lstStyle/>
        <a:p>
          <a:endParaRPr lang="en-US"/>
        </a:p>
      </dgm:t>
    </dgm:pt>
    <dgm:pt modelId="{039CA464-36E1-4DDA-A843-DE8CED211CD7}">
      <dgm:prSet/>
      <dgm:spPr/>
      <dgm:t>
        <a:bodyPr/>
        <a:lstStyle/>
        <a:p>
          <a:r>
            <a:rPr lang="en-US"/>
            <a:t>Mrs. Leza Aldridge  (Mf-R)</a:t>
          </a:r>
        </a:p>
      </dgm:t>
    </dgm:pt>
    <dgm:pt modelId="{3221020F-4E3C-41E7-B057-242954BD7F8E}" type="parTrans" cxnId="{44280642-7F5A-41B7-B639-5C075DF14B02}">
      <dgm:prSet/>
      <dgm:spPr/>
      <dgm:t>
        <a:bodyPr/>
        <a:lstStyle/>
        <a:p>
          <a:endParaRPr lang="en-US"/>
        </a:p>
      </dgm:t>
    </dgm:pt>
    <dgm:pt modelId="{80876490-D9CB-4254-B2E6-DEF60A368287}" type="sibTrans" cxnId="{44280642-7F5A-41B7-B639-5C075DF14B02}">
      <dgm:prSet/>
      <dgm:spPr/>
      <dgm:t>
        <a:bodyPr/>
        <a:lstStyle/>
        <a:p>
          <a:endParaRPr lang="en-US"/>
        </a:p>
      </dgm:t>
    </dgm:pt>
    <dgm:pt modelId="{74E0B494-97D7-4F25-8C54-A16D34DD2411}">
      <dgm:prSet/>
      <dgm:spPr/>
      <dgm:t>
        <a:bodyPr/>
        <a:lstStyle/>
        <a:p>
          <a:r>
            <a:rPr lang="en-US"/>
            <a:t>Ms. Kaylyn Brooks  (S-Z)</a:t>
          </a:r>
        </a:p>
      </dgm:t>
    </dgm:pt>
    <dgm:pt modelId="{69AB5479-7824-496D-9E58-CC9D12CA0894}" type="parTrans" cxnId="{DA5B6ECC-2538-40F3-B20E-5E6A938D50E4}">
      <dgm:prSet/>
      <dgm:spPr/>
      <dgm:t>
        <a:bodyPr/>
        <a:lstStyle/>
        <a:p>
          <a:endParaRPr lang="en-US"/>
        </a:p>
      </dgm:t>
    </dgm:pt>
    <dgm:pt modelId="{E2CCD42F-8E78-4FF7-B45A-932D6EB1D00D}" type="sibTrans" cxnId="{DA5B6ECC-2538-40F3-B20E-5E6A938D50E4}">
      <dgm:prSet/>
      <dgm:spPr/>
      <dgm:t>
        <a:bodyPr/>
        <a:lstStyle/>
        <a:p>
          <a:endParaRPr lang="en-US"/>
        </a:p>
      </dgm:t>
    </dgm:pt>
    <dgm:pt modelId="{6BC43D4B-8942-4429-93A3-F07429E1B75E}">
      <dgm:prSet/>
      <dgm:spPr/>
      <dgm:t>
        <a:bodyPr/>
        <a:lstStyle/>
        <a:p>
          <a:r>
            <a:rPr lang="en-US"/>
            <a:t>Mrs. Brie Perozzi (Magnet) </a:t>
          </a:r>
        </a:p>
      </dgm:t>
    </dgm:pt>
    <dgm:pt modelId="{138B7790-398B-4B39-92F2-A23C22E396AE}" type="parTrans" cxnId="{D886F34B-FB83-4837-B4A5-4CAFB3AD80E2}">
      <dgm:prSet/>
      <dgm:spPr/>
      <dgm:t>
        <a:bodyPr/>
        <a:lstStyle/>
        <a:p>
          <a:endParaRPr lang="en-US"/>
        </a:p>
      </dgm:t>
    </dgm:pt>
    <dgm:pt modelId="{D7A8F9DF-054D-438A-89BB-683D62CA4438}" type="sibTrans" cxnId="{D886F34B-FB83-4837-B4A5-4CAFB3AD80E2}">
      <dgm:prSet/>
      <dgm:spPr/>
      <dgm:t>
        <a:bodyPr/>
        <a:lstStyle/>
        <a:p>
          <a:endParaRPr lang="en-US"/>
        </a:p>
      </dgm:t>
    </dgm:pt>
    <dgm:pt modelId="{63C94EB3-70FF-41D3-8200-C64BF3FF1F6E}">
      <dgm:prSet/>
      <dgm:spPr/>
      <dgm:t>
        <a:bodyPr/>
        <a:lstStyle/>
        <a:p>
          <a:r>
            <a:rPr lang="en-US" dirty="0"/>
            <a:t>Visit the counseling website at </a:t>
          </a:r>
          <a:r>
            <a:rPr lang="en-US" dirty="0">
              <a:hlinkClick xmlns:r="http://schemas.openxmlformats.org/officeDocument/2006/relationships" r:id="rId1"/>
            </a:rPr>
            <a:t>www.northcobbcounseling.weebly.com</a:t>
          </a:r>
          <a:endParaRPr lang="en-US" dirty="0"/>
        </a:p>
      </dgm:t>
    </dgm:pt>
    <dgm:pt modelId="{1315F4DC-D7DF-4161-9D41-411D1BD89036}" type="parTrans" cxnId="{AE3A552F-494A-463C-8E6F-588159014635}">
      <dgm:prSet/>
      <dgm:spPr/>
      <dgm:t>
        <a:bodyPr/>
        <a:lstStyle/>
        <a:p>
          <a:endParaRPr lang="en-US"/>
        </a:p>
      </dgm:t>
    </dgm:pt>
    <dgm:pt modelId="{9452FA8C-CB00-4416-B844-5B236BDDDEB6}" type="sibTrans" cxnId="{AE3A552F-494A-463C-8E6F-588159014635}">
      <dgm:prSet/>
      <dgm:spPr/>
      <dgm:t>
        <a:bodyPr/>
        <a:lstStyle/>
        <a:p>
          <a:endParaRPr lang="en-US"/>
        </a:p>
      </dgm:t>
    </dgm:pt>
    <dgm:pt modelId="{4077EB46-33A0-479C-8DDF-1BD395721C89}">
      <dgm:prSet/>
      <dgm:spPr/>
      <dgm:t>
        <a:bodyPr/>
        <a:lstStyle/>
        <a:p>
          <a:r>
            <a:rPr lang="en-US" dirty="0"/>
            <a:t> </a:t>
          </a:r>
        </a:p>
      </dgm:t>
    </dgm:pt>
    <dgm:pt modelId="{12AD7B94-7606-4DD3-AFA1-703E2F081BE5}" type="parTrans" cxnId="{AB7997CB-14B9-4863-94C9-3FDF35C4AACD}">
      <dgm:prSet/>
      <dgm:spPr/>
      <dgm:t>
        <a:bodyPr/>
        <a:lstStyle/>
        <a:p>
          <a:endParaRPr lang="en-US"/>
        </a:p>
      </dgm:t>
    </dgm:pt>
    <dgm:pt modelId="{D5DCFB56-390E-4E84-986F-124254704D98}" type="sibTrans" cxnId="{AB7997CB-14B9-4863-94C9-3FDF35C4AACD}">
      <dgm:prSet/>
      <dgm:spPr/>
      <dgm:t>
        <a:bodyPr/>
        <a:lstStyle/>
        <a:p>
          <a:endParaRPr lang="en-US"/>
        </a:p>
      </dgm:t>
    </dgm:pt>
    <dgm:pt modelId="{CC461E1B-C804-4A26-96B6-F46BC5F51DE6}">
      <dgm:prSet/>
      <dgm:spPr/>
      <dgm:t>
        <a:bodyPr/>
        <a:lstStyle/>
        <a:p>
          <a:r>
            <a:rPr lang="en-US"/>
            <a:t>@nchscounselors   - Instagram</a:t>
          </a:r>
        </a:p>
      </dgm:t>
    </dgm:pt>
    <dgm:pt modelId="{245BE5B6-5A3B-4280-ACBC-3C8327FE3B2D}" type="parTrans" cxnId="{3D7CB046-1BF1-4538-B0CC-0E9E3D95D10C}">
      <dgm:prSet/>
      <dgm:spPr/>
      <dgm:t>
        <a:bodyPr/>
        <a:lstStyle/>
        <a:p>
          <a:endParaRPr lang="en-US"/>
        </a:p>
      </dgm:t>
    </dgm:pt>
    <dgm:pt modelId="{19690254-3DD6-43EB-B451-E93775544A82}" type="sibTrans" cxnId="{3D7CB046-1BF1-4538-B0CC-0E9E3D95D10C}">
      <dgm:prSet/>
      <dgm:spPr/>
      <dgm:t>
        <a:bodyPr/>
        <a:lstStyle/>
        <a:p>
          <a:endParaRPr lang="en-US"/>
        </a:p>
      </dgm:t>
    </dgm:pt>
    <dgm:pt modelId="{FB90AA37-202F-4918-8833-2C7EDF76E5FF}" type="pres">
      <dgm:prSet presAssocID="{749E563B-6987-44AE-8312-9C75882F53CE}" presName="linear" presStyleCnt="0">
        <dgm:presLayoutVars>
          <dgm:animLvl val="lvl"/>
          <dgm:resizeHandles val="exact"/>
        </dgm:presLayoutVars>
      </dgm:prSet>
      <dgm:spPr/>
    </dgm:pt>
    <dgm:pt modelId="{9F97FE92-905C-411B-85BB-EB152F865CE0}" type="pres">
      <dgm:prSet presAssocID="{A56836A9-496C-42FB-8D82-8AAE6EC5D1D1}" presName="parentText" presStyleLbl="node1" presStyleIdx="0" presStyleCnt="8">
        <dgm:presLayoutVars>
          <dgm:chMax val="0"/>
          <dgm:bulletEnabled val="1"/>
        </dgm:presLayoutVars>
      </dgm:prSet>
      <dgm:spPr/>
    </dgm:pt>
    <dgm:pt modelId="{0CAC151F-25CA-4F99-8351-453462C83E0D}" type="pres">
      <dgm:prSet presAssocID="{924F75D2-297E-4D1E-B353-77DC803840E7}" presName="spacer" presStyleCnt="0"/>
      <dgm:spPr/>
    </dgm:pt>
    <dgm:pt modelId="{D8235A20-47BD-4D87-9F83-183655779F7D}" type="pres">
      <dgm:prSet presAssocID="{15DBF783-64FB-4A36-9BA2-7E0794E142FE}" presName="parentText" presStyleLbl="node1" presStyleIdx="1" presStyleCnt="8">
        <dgm:presLayoutVars>
          <dgm:chMax val="0"/>
          <dgm:bulletEnabled val="1"/>
        </dgm:presLayoutVars>
      </dgm:prSet>
      <dgm:spPr/>
    </dgm:pt>
    <dgm:pt modelId="{4EADACD2-F8F6-4617-A9D4-A1C9908DA6EC}" type="pres">
      <dgm:prSet presAssocID="{C9B4A68E-E5C1-4BAC-BA61-396DA435358B}" presName="spacer" presStyleCnt="0"/>
      <dgm:spPr/>
    </dgm:pt>
    <dgm:pt modelId="{273A3D38-50BC-406A-9B88-7F4C24EB4F16}" type="pres">
      <dgm:prSet presAssocID="{D2166775-18E5-43D6-8C5D-DF08E281520C}" presName="parentText" presStyleLbl="node1" presStyleIdx="2" presStyleCnt="8">
        <dgm:presLayoutVars>
          <dgm:chMax val="0"/>
          <dgm:bulletEnabled val="1"/>
        </dgm:presLayoutVars>
      </dgm:prSet>
      <dgm:spPr/>
    </dgm:pt>
    <dgm:pt modelId="{CBB9F5F6-CAAC-4167-87D8-0D89B9908517}" type="pres">
      <dgm:prSet presAssocID="{8C6089B2-F4FC-4BFF-A720-3E293A1B6F15}" presName="spacer" presStyleCnt="0"/>
      <dgm:spPr/>
    </dgm:pt>
    <dgm:pt modelId="{58358223-69D8-4D66-BCAE-490E2C73178B}" type="pres">
      <dgm:prSet presAssocID="{039CA464-36E1-4DDA-A843-DE8CED211CD7}" presName="parentText" presStyleLbl="node1" presStyleIdx="3" presStyleCnt="8">
        <dgm:presLayoutVars>
          <dgm:chMax val="0"/>
          <dgm:bulletEnabled val="1"/>
        </dgm:presLayoutVars>
      </dgm:prSet>
      <dgm:spPr/>
    </dgm:pt>
    <dgm:pt modelId="{EC7D8033-0901-41DA-96F8-D0C3246B95D0}" type="pres">
      <dgm:prSet presAssocID="{80876490-D9CB-4254-B2E6-DEF60A368287}" presName="spacer" presStyleCnt="0"/>
      <dgm:spPr/>
    </dgm:pt>
    <dgm:pt modelId="{4CE66A5C-3C8E-4B18-8D64-B8C5375E38F2}" type="pres">
      <dgm:prSet presAssocID="{74E0B494-97D7-4F25-8C54-A16D34DD2411}" presName="parentText" presStyleLbl="node1" presStyleIdx="4" presStyleCnt="8">
        <dgm:presLayoutVars>
          <dgm:chMax val="0"/>
          <dgm:bulletEnabled val="1"/>
        </dgm:presLayoutVars>
      </dgm:prSet>
      <dgm:spPr/>
    </dgm:pt>
    <dgm:pt modelId="{886E86ED-76B2-4A58-BD60-7CC72AB579CF}" type="pres">
      <dgm:prSet presAssocID="{E2CCD42F-8E78-4FF7-B45A-932D6EB1D00D}" presName="spacer" presStyleCnt="0"/>
      <dgm:spPr/>
    </dgm:pt>
    <dgm:pt modelId="{995A1689-D9B7-4250-B6AD-A37ABAC86F04}" type="pres">
      <dgm:prSet presAssocID="{6BC43D4B-8942-4429-93A3-F07429E1B75E}" presName="parentText" presStyleLbl="node1" presStyleIdx="5" presStyleCnt="8">
        <dgm:presLayoutVars>
          <dgm:chMax val="0"/>
          <dgm:bulletEnabled val="1"/>
        </dgm:presLayoutVars>
      </dgm:prSet>
      <dgm:spPr/>
    </dgm:pt>
    <dgm:pt modelId="{268017ED-BDCE-4B85-9782-3058BA626F1D}" type="pres">
      <dgm:prSet presAssocID="{D7A8F9DF-054D-438A-89BB-683D62CA4438}" presName="spacer" presStyleCnt="0"/>
      <dgm:spPr/>
    </dgm:pt>
    <dgm:pt modelId="{E29C7CDA-99C8-4726-BF96-1997F80B4FEB}" type="pres">
      <dgm:prSet presAssocID="{63C94EB3-70FF-41D3-8200-C64BF3FF1F6E}" presName="parentText" presStyleLbl="node1" presStyleIdx="6" presStyleCnt="8" custLinFactNeighborX="6" custLinFactNeighborY="5791">
        <dgm:presLayoutVars>
          <dgm:chMax val="0"/>
          <dgm:bulletEnabled val="1"/>
        </dgm:presLayoutVars>
      </dgm:prSet>
      <dgm:spPr/>
    </dgm:pt>
    <dgm:pt modelId="{FC5189F1-FEE9-47C8-B752-951C73E8DB84}" type="pres">
      <dgm:prSet presAssocID="{63C94EB3-70FF-41D3-8200-C64BF3FF1F6E}" presName="childText" presStyleLbl="revTx" presStyleIdx="0" presStyleCnt="1">
        <dgm:presLayoutVars>
          <dgm:bulletEnabled val="1"/>
        </dgm:presLayoutVars>
      </dgm:prSet>
      <dgm:spPr/>
    </dgm:pt>
    <dgm:pt modelId="{E63ED912-85BB-46AD-B563-C6F7267B8550}" type="pres">
      <dgm:prSet presAssocID="{CC461E1B-C804-4A26-96B6-F46BC5F51DE6}" presName="parentText" presStyleLbl="node1" presStyleIdx="7" presStyleCnt="8" custLinFactNeighborX="6" custLinFactNeighborY="-85514">
        <dgm:presLayoutVars>
          <dgm:chMax val="0"/>
          <dgm:bulletEnabled val="1"/>
        </dgm:presLayoutVars>
      </dgm:prSet>
      <dgm:spPr/>
    </dgm:pt>
  </dgm:ptLst>
  <dgm:cxnLst>
    <dgm:cxn modelId="{CB60D201-DD3A-4EC3-BA6A-E70E53DFAC23}" type="presOf" srcId="{4077EB46-33A0-479C-8DDF-1BD395721C89}" destId="{FC5189F1-FEE9-47C8-B752-951C73E8DB84}" srcOrd="0" destOrd="0" presId="urn:microsoft.com/office/officeart/2005/8/layout/vList2"/>
    <dgm:cxn modelId="{67F1551E-E799-4974-8C04-800DB7936803}" srcId="{749E563B-6987-44AE-8312-9C75882F53CE}" destId="{D2166775-18E5-43D6-8C5D-DF08E281520C}" srcOrd="2" destOrd="0" parTransId="{0DF2B761-478C-4FEA-894F-DB98C48EB87B}" sibTransId="{8C6089B2-F4FC-4BFF-A720-3E293A1B6F15}"/>
    <dgm:cxn modelId="{43452D26-1725-4E24-BB20-0568810EFB78}" type="presOf" srcId="{D2166775-18E5-43D6-8C5D-DF08E281520C}" destId="{273A3D38-50BC-406A-9B88-7F4C24EB4F16}" srcOrd="0" destOrd="0" presId="urn:microsoft.com/office/officeart/2005/8/layout/vList2"/>
    <dgm:cxn modelId="{AE3A552F-494A-463C-8E6F-588159014635}" srcId="{749E563B-6987-44AE-8312-9C75882F53CE}" destId="{63C94EB3-70FF-41D3-8200-C64BF3FF1F6E}" srcOrd="6" destOrd="0" parTransId="{1315F4DC-D7DF-4161-9D41-411D1BD89036}" sibTransId="{9452FA8C-CB00-4416-B844-5B236BDDDEB6}"/>
    <dgm:cxn modelId="{EA9F3933-BA30-47EC-90BC-1B768B713D83}" srcId="{749E563B-6987-44AE-8312-9C75882F53CE}" destId="{A56836A9-496C-42FB-8D82-8AAE6EC5D1D1}" srcOrd="0" destOrd="0" parTransId="{DB0D00F0-4698-4F79-AAF0-3FCCB0BFF33F}" sibTransId="{924F75D2-297E-4D1E-B353-77DC803840E7}"/>
    <dgm:cxn modelId="{44280642-7F5A-41B7-B639-5C075DF14B02}" srcId="{749E563B-6987-44AE-8312-9C75882F53CE}" destId="{039CA464-36E1-4DDA-A843-DE8CED211CD7}" srcOrd="3" destOrd="0" parTransId="{3221020F-4E3C-41E7-B057-242954BD7F8E}" sibTransId="{80876490-D9CB-4254-B2E6-DEF60A368287}"/>
    <dgm:cxn modelId="{3D7CB046-1BF1-4538-B0CC-0E9E3D95D10C}" srcId="{749E563B-6987-44AE-8312-9C75882F53CE}" destId="{CC461E1B-C804-4A26-96B6-F46BC5F51DE6}" srcOrd="7" destOrd="0" parTransId="{245BE5B6-5A3B-4280-ACBC-3C8327FE3B2D}" sibTransId="{19690254-3DD6-43EB-B451-E93775544A82}"/>
    <dgm:cxn modelId="{D886F34B-FB83-4837-B4A5-4CAFB3AD80E2}" srcId="{749E563B-6987-44AE-8312-9C75882F53CE}" destId="{6BC43D4B-8942-4429-93A3-F07429E1B75E}" srcOrd="5" destOrd="0" parTransId="{138B7790-398B-4B39-92F2-A23C22E396AE}" sibTransId="{D7A8F9DF-054D-438A-89BB-683D62CA4438}"/>
    <dgm:cxn modelId="{E271BB87-DB83-44B1-9535-42900554D4C7}" type="presOf" srcId="{039CA464-36E1-4DDA-A843-DE8CED211CD7}" destId="{58358223-69D8-4D66-BCAE-490E2C73178B}" srcOrd="0" destOrd="0" presId="urn:microsoft.com/office/officeart/2005/8/layout/vList2"/>
    <dgm:cxn modelId="{2F1E7493-C4E8-447B-A610-5F61D11D35A1}" type="presOf" srcId="{CC461E1B-C804-4A26-96B6-F46BC5F51DE6}" destId="{E63ED912-85BB-46AD-B563-C6F7267B8550}" srcOrd="0" destOrd="0" presId="urn:microsoft.com/office/officeart/2005/8/layout/vList2"/>
    <dgm:cxn modelId="{89C8E294-96C6-4C36-957E-B96EA0868D9F}" type="presOf" srcId="{6BC43D4B-8942-4429-93A3-F07429E1B75E}" destId="{995A1689-D9B7-4250-B6AD-A37ABAC86F04}" srcOrd="0" destOrd="0" presId="urn:microsoft.com/office/officeart/2005/8/layout/vList2"/>
    <dgm:cxn modelId="{461889A2-EE91-4ADB-BF24-E56004656084}" type="presOf" srcId="{749E563B-6987-44AE-8312-9C75882F53CE}" destId="{FB90AA37-202F-4918-8833-2C7EDF76E5FF}" srcOrd="0" destOrd="0" presId="urn:microsoft.com/office/officeart/2005/8/layout/vList2"/>
    <dgm:cxn modelId="{7C709EA6-7954-4966-9888-E31EB7049FEC}" type="presOf" srcId="{63C94EB3-70FF-41D3-8200-C64BF3FF1F6E}" destId="{E29C7CDA-99C8-4726-BF96-1997F80B4FEB}" srcOrd="0" destOrd="0" presId="urn:microsoft.com/office/officeart/2005/8/layout/vList2"/>
    <dgm:cxn modelId="{7EDEF3B6-5451-45A1-A277-78EB2607F257}" srcId="{749E563B-6987-44AE-8312-9C75882F53CE}" destId="{15DBF783-64FB-4A36-9BA2-7E0794E142FE}" srcOrd="1" destOrd="0" parTransId="{F15E3067-DFFD-40B8-8E12-5178AB14AEB1}" sibTransId="{C9B4A68E-E5C1-4BAC-BA61-396DA435358B}"/>
    <dgm:cxn modelId="{CE0D26BF-AE1B-409F-AF2B-DA6290E049C0}" type="presOf" srcId="{15DBF783-64FB-4A36-9BA2-7E0794E142FE}" destId="{D8235A20-47BD-4D87-9F83-183655779F7D}" srcOrd="0" destOrd="0" presId="urn:microsoft.com/office/officeart/2005/8/layout/vList2"/>
    <dgm:cxn modelId="{AB7997CB-14B9-4863-94C9-3FDF35C4AACD}" srcId="{63C94EB3-70FF-41D3-8200-C64BF3FF1F6E}" destId="{4077EB46-33A0-479C-8DDF-1BD395721C89}" srcOrd="0" destOrd="0" parTransId="{12AD7B94-7606-4DD3-AFA1-703E2F081BE5}" sibTransId="{D5DCFB56-390E-4E84-986F-124254704D98}"/>
    <dgm:cxn modelId="{DA5B6ECC-2538-40F3-B20E-5E6A938D50E4}" srcId="{749E563B-6987-44AE-8312-9C75882F53CE}" destId="{74E0B494-97D7-4F25-8C54-A16D34DD2411}" srcOrd="4" destOrd="0" parTransId="{69AB5479-7824-496D-9E58-CC9D12CA0894}" sibTransId="{E2CCD42F-8E78-4FF7-B45A-932D6EB1D00D}"/>
    <dgm:cxn modelId="{F4A2AAD6-8688-4611-B6B5-A8AC6CC341C4}" type="presOf" srcId="{A56836A9-496C-42FB-8D82-8AAE6EC5D1D1}" destId="{9F97FE92-905C-411B-85BB-EB152F865CE0}" srcOrd="0" destOrd="0" presId="urn:microsoft.com/office/officeart/2005/8/layout/vList2"/>
    <dgm:cxn modelId="{6BC75BF3-5952-4FDA-BC94-4213FB573F50}" type="presOf" srcId="{74E0B494-97D7-4F25-8C54-A16D34DD2411}" destId="{4CE66A5C-3C8E-4B18-8D64-B8C5375E38F2}" srcOrd="0" destOrd="0" presId="urn:microsoft.com/office/officeart/2005/8/layout/vList2"/>
    <dgm:cxn modelId="{235C82C4-5AD5-419C-BA5E-ED8B1FDD802A}" type="presParOf" srcId="{FB90AA37-202F-4918-8833-2C7EDF76E5FF}" destId="{9F97FE92-905C-411B-85BB-EB152F865CE0}" srcOrd="0" destOrd="0" presId="urn:microsoft.com/office/officeart/2005/8/layout/vList2"/>
    <dgm:cxn modelId="{AE467122-8E49-4D83-B39A-B61674773BD0}" type="presParOf" srcId="{FB90AA37-202F-4918-8833-2C7EDF76E5FF}" destId="{0CAC151F-25CA-4F99-8351-453462C83E0D}" srcOrd="1" destOrd="0" presId="urn:microsoft.com/office/officeart/2005/8/layout/vList2"/>
    <dgm:cxn modelId="{E43A5357-D37F-45D1-9D8E-EC9609DB4839}" type="presParOf" srcId="{FB90AA37-202F-4918-8833-2C7EDF76E5FF}" destId="{D8235A20-47BD-4D87-9F83-183655779F7D}" srcOrd="2" destOrd="0" presId="urn:microsoft.com/office/officeart/2005/8/layout/vList2"/>
    <dgm:cxn modelId="{1BDA7B9A-66FC-410B-9ABE-A48F42F7A95D}" type="presParOf" srcId="{FB90AA37-202F-4918-8833-2C7EDF76E5FF}" destId="{4EADACD2-F8F6-4617-A9D4-A1C9908DA6EC}" srcOrd="3" destOrd="0" presId="urn:microsoft.com/office/officeart/2005/8/layout/vList2"/>
    <dgm:cxn modelId="{E77B0814-1D68-4ADF-A406-A322F414A47F}" type="presParOf" srcId="{FB90AA37-202F-4918-8833-2C7EDF76E5FF}" destId="{273A3D38-50BC-406A-9B88-7F4C24EB4F16}" srcOrd="4" destOrd="0" presId="urn:microsoft.com/office/officeart/2005/8/layout/vList2"/>
    <dgm:cxn modelId="{DA9DEA60-5FEA-49BC-A3BD-6F3E2A293481}" type="presParOf" srcId="{FB90AA37-202F-4918-8833-2C7EDF76E5FF}" destId="{CBB9F5F6-CAAC-4167-87D8-0D89B9908517}" srcOrd="5" destOrd="0" presId="urn:microsoft.com/office/officeart/2005/8/layout/vList2"/>
    <dgm:cxn modelId="{A8933DF1-B63F-4C4A-AD02-1200DE23E728}" type="presParOf" srcId="{FB90AA37-202F-4918-8833-2C7EDF76E5FF}" destId="{58358223-69D8-4D66-BCAE-490E2C73178B}" srcOrd="6" destOrd="0" presId="urn:microsoft.com/office/officeart/2005/8/layout/vList2"/>
    <dgm:cxn modelId="{52C625B7-33CC-410E-B198-4E5C59CFC0AD}" type="presParOf" srcId="{FB90AA37-202F-4918-8833-2C7EDF76E5FF}" destId="{EC7D8033-0901-41DA-96F8-D0C3246B95D0}" srcOrd="7" destOrd="0" presId="urn:microsoft.com/office/officeart/2005/8/layout/vList2"/>
    <dgm:cxn modelId="{DEC6740A-B8BF-44DC-9630-BCCABDD4064E}" type="presParOf" srcId="{FB90AA37-202F-4918-8833-2C7EDF76E5FF}" destId="{4CE66A5C-3C8E-4B18-8D64-B8C5375E38F2}" srcOrd="8" destOrd="0" presId="urn:microsoft.com/office/officeart/2005/8/layout/vList2"/>
    <dgm:cxn modelId="{E5A35806-12CA-444E-AEB4-38E885584426}" type="presParOf" srcId="{FB90AA37-202F-4918-8833-2C7EDF76E5FF}" destId="{886E86ED-76B2-4A58-BD60-7CC72AB579CF}" srcOrd="9" destOrd="0" presId="urn:microsoft.com/office/officeart/2005/8/layout/vList2"/>
    <dgm:cxn modelId="{5D7A59CC-6C15-4065-AAAB-A8F3AAF4FBC1}" type="presParOf" srcId="{FB90AA37-202F-4918-8833-2C7EDF76E5FF}" destId="{995A1689-D9B7-4250-B6AD-A37ABAC86F04}" srcOrd="10" destOrd="0" presId="urn:microsoft.com/office/officeart/2005/8/layout/vList2"/>
    <dgm:cxn modelId="{B8A744D6-A6CC-441C-8D39-81DB21FDC5F1}" type="presParOf" srcId="{FB90AA37-202F-4918-8833-2C7EDF76E5FF}" destId="{268017ED-BDCE-4B85-9782-3058BA626F1D}" srcOrd="11" destOrd="0" presId="urn:microsoft.com/office/officeart/2005/8/layout/vList2"/>
    <dgm:cxn modelId="{742F4F5D-EE76-4264-9163-3131019C9349}" type="presParOf" srcId="{FB90AA37-202F-4918-8833-2C7EDF76E5FF}" destId="{E29C7CDA-99C8-4726-BF96-1997F80B4FEB}" srcOrd="12" destOrd="0" presId="urn:microsoft.com/office/officeart/2005/8/layout/vList2"/>
    <dgm:cxn modelId="{A3C05A5E-CBFF-4E59-A3B2-D87549503C05}" type="presParOf" srcId="{FB90AA37-202F-4918-8833-2C7EDF76E5FF}" destId="{FC5189F1-FEE9-47C8-B752-951C73E8DB84}" srcOrd="13" destOrd="0" presId="urn:microsoft.com/office/officeart/2005/8/layout/vList2"/>
    <dgm:cxn modelId="{C0F625ED-9297-43DE-8A99-2FAABA088B59}" type="presParOf" srcId="{FB90AA37-202F-4918-8833-2C7EDF76E5FF}" destId="{E63ED912-85BB-46AD-B563-C6F7267B855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9717F-CF91-42C2-91B2-35092B5EB0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82B2CDC-DE3C-4610-A69B-352B2A82382D}">
      <dgm:prSet custT="1"/>
      <dgm:spPr/>
      <dgm:t>
        <a:bodyPr/>
        <a:lstStyle/>
        <a:p>
          <a:pPr>
            <a:lnSpc>
              <a:spcPct val="100000"/>
            </a:lnSpc>
          </a:pPr>
          <a:r>
            <a:rPr lang="en-US" sz="2000" b="0" i="0" dirty="0">
              <a:latin typeface="Times New Roman" panose="02020603050405020304" pitchFamily="18" charset="0"/>
              <a:cs typeface="Times New Roman" panose="02020603050405020304" pitchFamily="18" charset="0"/>
            </a:rPr>
            <a:t>Check with individual school to see if the SAT/ACT is required</a:t>
          </a:r>
          <a:endParaRPr lang="en-US" sz="2000" dirty="0">
            <a:latin typeface="Times New Roman" panose="02020603050405020304" pitchFamily="18" charset="0"/>
            <a:cs typeface="Times New Roman" panose="02020603050405020304" pitchFamily="18" charset="0"/>
          </a:endParaRPr>
        </a:p>
      </dgm:t>
    </dgm:pt>
    <dgm:pt modelId="{4929ED8C-8FF7-4FB9-ADAE-BF414B478FDD}" type="parTrans" cxnId="{B2507FBE-985A-4D83-B5AE-F47B457E143F}">
      <dgm:prSet/>
      <dgm:spPr/>
      <dgm:t>
        <a:bodyPr/>
        <a:lstStyle/>
        <a:p>
          <a:endParaRPr lang="en-US"/>
        </a:p>
      </dgm:t>
    </dgm:pt>
    <dgm:pt modelId="{FD99ECD9-7F4A-4B7B-BA0C-7603AC457CAB}" type="sibTrans" cxnId="{B2507FBE-985A-4D83-B5AE-F47B457E143F}">
      <dgm:prSet/>
      <dgm:spPr/>
      <dgm:t>
        <a:bodyPr/>
        <a:lstStyle/>
        <a:p>
          <a:endParaRPr lang="en-US"/>
        </a:p>
      </dgm:t>
    </dgm:pt>
    <dgm:pt modelId="{BEB78BF7-A8D2-42A6-B8C3-43381CC76AEE}">
      <dgm:prSet custT="1"/>
      <dgm:spPr/>
      <dgm:t>
        <a:bodyPr/>
        <a:lstStyle/>
        <a:p>
          <a:pPr>
            <a:lnSpc>
              <a:spcPct val="100000"/>
            </a:lnSpc>
          </a:pPr>
          <a:r>
            <a:rPr lang="en-US" sz="2000" b="1" i="0" dirty="0">
              <a:latin typeface="Times New Roman" panose="02020603050405020304" pitchFamily="18" charset="0"/>
              <a:cs typeface="Times New Roman" panose="02020603050405020304" pitchFamily="18" charset="0"/>
            </a:rPr>
            <a:t>Two-year school requirements – </a:t>
          </a:r>
        </a:p>
        <a:p>
          <a:pPr>
            <a:lnSpc>
              <a:spcPct val="100000"/>
            </a:lnSpc>
          </a:pPr>
          <a:r>
            <a:rPr lang="en-US" sz="2000" dirty="0">
              <a:latin typeface="Times New Roman" panose="02020603050405020304" pitchFamily="18" charset="0"/>
              <a:cs typeface="Times New Roman" panose="02020603050405020304" pitchFamily="18" charset="0"/>
            </a:rPr>
            <a:t>Requirements vary by 2-year College and Technical School. Check website for current requirements</a:t>
          </a:r>
        </a:p>
      </dgm:t>
    </dgm:pt>
    <dgm:pt modelId="{954668E5-5F2A-4A61-B661-68CB3D681391}" type="parTrans" cxnId="{A530E55A-A41B-4375-8909-C8F8926FB911}">
      <dgm:prSet/>
      <dgm:spPr/>
      <dgm:t>
        <a:bodyPr/>
        <a:lstStyle/>
        <a:p>
          <a:endParaRPr lang="en-US"/>
        </a:p>
      </dgm:t>
    </dgm:pt>
    <dgm:pt modelId="{4C64E0CC-EC4E-47CF-BB5B-A95E1A0BABD9}" type="sibTrans" cxnId="{A530E55A-A41B-4375-8909-C8F8926FB911}">
      <dgm:prSet/>
      <dgm:spPr/>
      <dgm:t>
        <a:bodyPr/>
        <a:lstStyle/>
        <a:p>
          <a:endParaRPr lang="en-US"/>
        </a:p>
      </dgm:t>
    </dgm:pt>
    <dgm:pt modelId="{B5DB5875-36F0-468E-8B17-6B4D9408BEBE}">
      <dgm:prSet custT="1"/>
      <dgm:spPr/>
      <dgm:t>
        <a:bodyPr/>
        <a:lstStyle/>
        <a:p>
          <a:pPr>
            <a:lnSpc>
              <a:spcPct val="100000"/>
            </a:lnSpc>
          </a:pPr>
          <a:r>
            <a:rPr lang="en-US" sz="2400" b="1" i="0" dirty="0">
              <a:latin typeface="Times New Roman" panose="02020603050405020304" pitchFamily="18" charset="0"/>
              <a:cs typeface="Times New Roman" panose="02020603050405020304" pitchFamily="18" charset="0"/>
            </a:rPr>
            <a:t>Transcript Requests – </a:t>
          </a:r>
          <a:r>
            <a:rPr lang="en-US" sz="2400" b="0" i="0" dirty="0">
              <a:latin typeface="Times New Roman" panose="02020603050405020304" pitchFamily="18" charset="0"/>
              <a:cs typeface="Times New Roman" panose="02020603050405020304" pitchFamily="18" charset="0"/>
            </a:rPr>
            <a:t>Most will require a minimum of your final transcript for proof of graduation. Follow transcript request process. </a:t>
          </a:r>
          <a:endParaRPr lang="en-US" sz="2400" dirty="0">
            <a:latin typeface="Times New Roman" panose="02020603050405020304" pitchFamily="18" charset="0"/>
            <a:cs typeface="Times New Roman" panose="02020603050405020304" pitchFamily="18" charset="0"/>
          </a:endParaRPr>
        </a:p>
      </dgm:t>
    </dgm:pt>
    <dgm:pt modelId="{AB567F35-1274-41DA-A6EA-4CEF3EDDEEA1}" type="parTrans" cxnId="{9B585896-CCE1-45AC-9D79-C517BECEAE8C}">
      <dgm:prSet/>
      <dgm:spPr/>
      <dgm:t>
        <a:bodyPr/>
        <a:lstStyle/>
        <a:p>
          <a:endParaRPr lang="en-US"/>
        </a:p>
      </dgm:t>
    </dgm:pt>
    <dgm:pt modelId="{CAD7B670-4B1B-4E3F-9AE2-0F13C7976078}" type="sibTrans" cxnId="{9B585896-CCE1-45AC-9D79-C517BECEAE8C}">
      <dgm:prSet/>
      <dgm:spPr/>
      <dgm:t>
        <a:bodyPr/>
        <a:lstStyle/>
        <a:p>
          <a:endParaRPr lang="en-US"/>
        </a:p>
      </dgm:t>
    </dgm:pt>
    <dgm:pt modelId="{F6028EE9-7F85-4B78-BABA-021D3BA86492}" type="pres">
      <dgm:prSet presAssocID="{D1B9717F-CF91-42C2-91B2-35092B5EB0BF}" presName="outerComposite" presStyleCnt="0">
        <dgm:presLayoutVars>
          <dgm:chMax val="5"/>
          <dgm:dir/>
          <dgm:resizeHandles val="exact"/>
        </dgm:presLayoutVars>
      </dgm:prSet>
      <dgm:spPr/>
    </dgm:pt>
    <dgm:pt modelId="{BF91E8B3-85B8-476A-BA47-8231D250FDCE}" type="pres">
      <dgm:prSet presAssocID="{D1B9717F-CF91-42C2-91B2-35092B5EB0BF}" presName="dummyMaxCanvas" presStyleCnt="0">
        <dgm:presLayoutVars/>
      </dgm:prSet>
      <dgm:spPr/>
    </dgm:pt>
    <dgm:pt modelId="{C31F7314-6C18-45BF-9120-1CE5FCCB3484}" type="pres">
      <dgm:prSet presAssocID="{D1B9717F-CF91-42C2-91B2-35092B5EB0BF}" presName="ThreeNodes_1" presStyleLbl="node1" presStyleIdx="0" presStyleCnt="3">
        <dgm:presLayoutVars>
          <dgm:bulletEnabled val="1"/>
        </dgm:presLayoutVars>
      </dgm:prSet>
      <dgm:spPr/>
    </dgm:pt>
    <dgm:pt modelId="{A79A6C14-DA81-400B-8DBC-8F846F5FC0A9}" type="pres">
      <dgm:prSet presAssocID="{D1B9717F-CF91-42C2-91B2-35092B5EB0BF}" presName="ThreeNodes_2" presStyleLbl="node1" presStyleIdx="1" presStyleCnt="3">
        <dgm:presLayoutVars>
          <dgm:bulletEnabled val="1"/>
        </dgm:presLayoutVars>
      </dgm:prSet>
      <dgm:spPr/>
    </dgm:pt>
    <dgm:pt modelId="{AEE229A9-3535-4285-A05F-0637CF322B9F}" type="pres">
      <dgm:prSet presAssocID="{D1B9717F-CF91-42C2-91B2-35092B5EB0BF}" presName="ThreeNodes_3" presStyleLbl="node1" presStyleIdx="2" presStyleCnt="3">
        <dgm:presLayoutVars>
          <dgm:bulletEnabled val="1"/>
        </dgm:presLayoutVars>
      </dgm:prSet>
      <dgm:spPr/>
    </dgm:pt>
    <dgm:pt modelId="{A131DF2B-EC1D-417B-8BA9-758C4051CB56}" type="pres">
      <dgm:prSet presAssocID="{D1B9717F-CF91-42C2-91B2-35092B5EB0BF}" presName="ThreeConn_1-2" presStyleLbl="fgAccFollowNode1" presStyleIdx="0" presStyleCnt="2">
        <dgm:presLayoutVars>
          <dgm:bulletEnabled val="1"/>
        </dgm:presLayoutVars>
      </dgm:prSet>
      <dgm:spPr/>
    </dgm:pt>
    <dgm:pt modelId="{B31928E0-99CF-4F85-B316-79C84D59F5C6}" type="pres">
      <dgm:prSet presAssocID="{D1B9717F-CF91-42C2-91B2-35092B5EB0BF}" presName="ThreeConn_2-3" presStyleLbl="fgAccFollowNode1" presStyleIdx="1" presStyleCnt="2">
        <dgm:presLayoutVars>
          <dgm:bulletEnabled val="1"/>
        </dgm:presLayoutVars>
      </dgm:prSet>
      <dgm:spPr/>
    </dgm:pt>
    <dgm:pt modelId="{A20B27A9-C2C7-4983-9F90-30DEA810C72E}" type="pres">
      <dgm:prSet presAssocID="{D1B9717F-CF91-42C2-91B2-35092B5EB0BF}" presName="ThreeNodes_1_text" presStyleLbl="node1" presStyleIdx="2" presStyleCnt="3">
        <dgm:presLayoutVars>
          <dgm:bulletEnabled val="1"/>
        </dgm:presLayoutVars>
      </dgm:prSet>
      <dgm:spPr/>
    </dgm:pt>
    <dgm:pt modelId="{CA579E55-C921-4895-9AAD-25325D28791C}" type="pres">
      <dgm:prSet presAssocID="{D1B9717F-CF91-42C2-91B2-35092B5EB0BF}" presName="ThreeNodes_2_text" presStyleLbl="node1" presStyleIdx="2" presStyleCnt="3">
        <dgm:presLayoutVars>
          <dgm:bulletEnabled val="1"/>
        </dgm:presLayoutVars>
      </dgm:prSet>
      <dgm:spPr/>
    </dgm:pt>
    <dgm:pt modelId="{7D65DDC6-49E0-400A-89DE-ED475E3DE758}" type="pres">
      <dgm:prSet presAssocID="{D1B9717F-CF91-42C2-91B2-35092B5EB0BF}" presName="ThreeNodes_3_text" presStyleLbl="node1" presStyleIdx="2" presStyleCnt="3">
        <dgm:presLayoutVars>
          <dgm:bulletEnabled val="1"/>
        </dgm:presLayoutVars>
      </dgm:prSet>
      <dgm:spPr/>
    </dgm:pt>
  </dgm:ptLst>
  <dgm:cxnLst>
    <dgm:cxn modelId="{7B5B8B16-D259-4562-9CBC-50EDBEACC2E1}" type="presOf" srcId="{982B2CDC-DE3C-4610-A69B-352B2A82382D}" destId="{A20B27A9-C2C7-4983-9F90-30DEA810C72E}" srcOrd="1" destOrd="0" presId="urn:microsoft.com/office/officeart/2005/8/layout/vProcess5"/>
    <dgm:cxn modelId="{8E1F5B30-2EA8-469C-A885-3D1B297616FD}" type="presOf" srcId="{982B2CDC-DE3C-4610-A69B-352B2A82382D}" destId="{C31F7314-6C18-45BF-9120-1CE5FCCB3484}" srcOrd="0" destOrd="0" presId="urn:microsoft.com/office/officeart/2005/8/layout/vProcess5"/>
    <dgm:cxn modelId="{9F918065-DEC0-4378-93E7-DF1117A54DEE}" type="presOf" srcId="{D1B9717F-CF91-42C2-91B2-35092B5EB0BF}" destId="{F6028EE9-7F85-4B78-BABA-021D3BA86492}" srcOrd="0" destOrd="0" presId="urn:microsoft.com/office/officeart/2005/8/layout/vProcess5"/>
    <dgm:cxn modelId="{DF3A2051-853E-4938-8FE1-F3D9BB19D3C8}" type="presOf" srcId="{BEB78BF7-A8D2-42A6-B8C3-43381CC76AEE}" destId="{A79A6C14-DA81-400B-8DBC-8F846F5FC0A9}" srcOrd="0" destOrd="0" presId="urn:microsoft.com/office/officeart/2005/8/layout/vProcess5"/>
    <dgm:cxn modelId="{90DA6C78-E940-453F-9C10-64E3359F54EB}" type="presOf" srcId="{B5DB5875-36F0-468E-8B17-6B4D9408BEBE}" destId="{AEE229A9-3535-4285-A05F-0637CF322B9F}" srcOrd="0" destOrd="0" presId="urn:microsoft.com/office/officeart/2005/8/layout/vProcess5"/>
    <dgm:cxn modelId="{A530E55A-A41B-4375-8909-C8F8926FB911}" srcId="{D1B9717F-CF91-42C2-91B2-35092B5EB0BF}" destId="{BEB78BF7-A8D2-42A6-B8C3-43381CC76AEE}" srcOrd="1" destOrd="0" parTransId="{954668E5-5F2A-4A61-B661-68CB3D681391}" sibTransId="{4C64E0CC-EC4E-47CF-BB5B-A95E1A0BABD9}"/>
    <dgm:cxn modelId="{DFE0078D-6C57-4251-830E-40B78373E7D7}" type="presOf" srcId="{4C64E0CC-EC4E-47CF-BB5B-A95E1A0BABD9}" destId="{B31928E0-99CF-4F85-B316-79C84D59F5C6}" srcOrd="0" destOrd="0" presId="urn:microsoft.com/office/officeart/2005/8/layout/vProcess5"/>
    <dgm:cxn modelId="{9B585896-CCE1-45AC-9D79-C517BECEAE8C}" srcId="{D1B9717F-CF91-42C2-91B2-35092B5EB0BF}" destId="{B5DB5875-36F0-468E-8B17-6B4D9408BEBE}" srcOrd="2" destOrd="0" parTransId="{AB567F35-1274-41DA-A6EA-4CEF3EDDEEA1}" sibTransId="{CAD7B670-4B1B-4E3F-9AE2-0F13C7976078}"/>
    <dgm:cxn modelId="{D8B5F3B8-D111-46D5-B33A-B6D1FAF24668}" type="presOf" srcId="{BEB78BF7-A8D2-42A6-B8C3-43381CC76AEE}" destId="{CA579E55-C921-4895-9AAD-25325D28791C}" srcOrd="1" destOrd="0" presId="urn:microsoft.com/office/officeart/2005/8/layout/vProcess5"/>
    <dgm:cxn modelId="{B2507FBE-985A-4D83-B5AE-F47B457E143F}" srcId="{D1B9717F-CF91-42C2-91B2-35092B5EB0BF}" destId="{982B2CDC-DE3C-4610-A69B-352B2A82382D}" srcOrd="0" destOrd="0" parTransId="{4929ED8C-8FF7-4FB9-ADAE-BF414B478FDD}" sibTransId="{FD99ECD9-7F4A-4B7B-BA0C-7603AC457CAB}"/>
    <dgm:cxn modelId="{58D72DC3-AD40-4B6E-9E5B-0CEFD2E85878}" type="presOf" srcId="{FD99ECD9-7F4A-4B7B-BA0C-7603AC457CAB}" destId="{A131DF2B-EC1D-417B-8BA9-758C4051CB56}" srcOrd="0" destOrd="0" presId="urn:microsoft.com/office/officeart/2005/8/layout/vProcess5"/>
    <dgm:cxn modelId="{896135ED-C499-45D0-8D09-20FAA7F4C7DC}" type="presOf" srcId="{B5DB5875-36F0-468E-8B17-6B4D9408BEBE}" destId="{7D65DDC6-49E0-400A-89DE-ED475E3DE758}" srcOrd="1" destOrd="0" presId="urn:microsoft.com/office/officeart/2005/8/layout/vProcess5"/>
    <dgm:cxn modelId="{B876E443-45C9-4688-99F0-A19EC3595C38}" type="presParOf" srcId="{F6028EE9-7F85-4B78-BABA-021D3BA86492}" destId="{BF91E8B3-85B8-476A-BA47-8231D250FDCE}" srcOrd="0" destOrd="0" presId="urn:microsoft.com/office/officeart/2005/8/layout/vProcess5"/>
    <dgm:cxn modelId="{4D3E004D-D231-4226-A4DA-D363EA4396E5}" type="presParOf" srcId="{F6028EE9-7F85-4B78-BABA-021D3BA86492}" destId="{C31F7314-6C18-45BF-9120-1CE5FCCB3484}" srcOrd="1" destOrd="0" presId="urn:microsoft.com/office/officeart/2005/8/layout/vProcess5"/>
    <dgm:cxn modelId="{461D0A2D-A699-415F-955F-1D5F85B9CFA7}" type="presParOf" srcId="{F6028EE9-7F85-4B78-BABA-021D3BA86492}" destId="{A79A6C14-DA81-400B-8DBC-8F846F5FC0A9}" srcOrd="2" destOrd="0" presId="urn:microsoft.com/office/officeart/2005/8/layout/vProcess5"/>
    <dgm:cxn modelId="{08A20AFA-D752-4356-AEE0-BDBD118C8A9C}" type="presParOf" srcId="{F6028EE9-7F85-4B78-BABA-021D3BA86492}" destId="{AEE229A9-3535-4285-A05F-0637CF322B9F}" srcOrd="3" destOrd="0" presId="urn:microsoft.com/office/officeart/2005/8/layout/vProcess5"/>
    <dgm:cxn modelId="{91F54EA9-DBF1-4847-BECF-B3751502FB55}" type="presParOf" srcId="{F6028EE9-7F85-4B78-BABA-021D3BA86492}" destId="{A131DF2B-EC1D-417B-8BA9-758C4051CB56}" srcOrd="4" destOrd="0" presId="urn:microsoft.com/office/officeart/2005/8/layout/vProcess5"/>
    <dgm:cxn modelId="{3F012DCA-0B64-4A97-AA73-6C8F4597A9CC}" type="presParOf" srcId="{F6028EE9-7F85-4B78-BABA-021D3BA86492}" destId="{B31928E0-99CF-4F85-B316-79C84D59F5C6}" srcOrd="5" destOrd="0" presId="urn:microsoft.com/office/officeart/2005/8/layout/vProcess5"/>
    <dgm:cxn modelId="{C03C5A25-9CEB-4D35-A199-FF0F2C5909FE}" type="presParOf" srcId="{F6028EE9-7F85-4B78-BABA-021D3BA86492}" destId="{A20B27A9-C2C7-4983-9F90-30DEA810C72E}" srcOrd="6" destOrd="0" presId="urn:microsoft.com/office/officeart/2005/8/layout/vProcess5"/>
    <dgm:cxn modelId="{B2DD7D4D-E9A1-4AFB-85FC-3BB460764F26}" type="presParOf" srcId="{F6028EE9-7F85-4B78-BABA-021D3BA86492}" destId="{CA579E55-C921-4895-9AAD-25325D28791C}" srcOrd="7" destOrd="0" presId="urn:microsoft.com/office/officeart/2005/8/layout/vProcess5"/>
    <dgm:cxn modelId="{C4BF09FD-C171-40C9-8EAF-2096820068B4}" type="presParOf" srcId="{F6028EE9-7F85-4B78-BABA-021D3BA86492}" destId="{7D65DDC6-49E0-400A-89DE-ED475E3DE75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A91985-8C6D-43F7-8377-9D3D7036D72A}"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795AA75-7C29-4ED6-93EE-DB3D0D28B8E7}">
      <dgm:prSet custT="1"/>
      <dgm:spPr/>
      <dgm:t>
        <a:bodyPr/>
        <a:lstStyle/>
        <a:p>
          <a:pPr>
            <a:defRPr b="1"/>
          </a:pPr>
          <a:r>
            <a:rPr lang="en-US" sz="2000" b="0" dirty="0">
              <a:latin typeface="Times New Roman" panose="02020603050405020304" pitchFamily="18" charset="0"/>
              <a:cs typeface="Times New Roman" panose="02020603050405020304" pitchFamily="18" charset="0"/>
            </a:rPr>
            <a:t>Typically have higher admission requirements </a:t>
          </a:r>
        </a:p>
      </dgm:t>
    </dgm:pt>
    <dgm:pt modelId="{A23B5AA4-8CCE-4A3D-B0F0-087D2464AE0E}" type="parTrans" cxnId="{E73AD61D-212D-4997-BEAA-CED2C9361BFD}">
      <dgm:prSet/>
      <dgm:spPr/>
      <dgm:t>
        <a:bodyPr/>
        <a:lstStyle/>
        <a:p>
          <a:endParaRPr lang="en-US"/>
        </a:p>
      </dgm:t>
    </dgm:pt>
    <dgm:pt modelId="{8FD8E1E4-0A03-4381-8A09-D54BC386FECF}" type="sibTrans" cxnId="{E73AD61D-212D-4997-BEAA-CED2C9361BFD}">
      <dgm:prSet/>
      <dgm:spPr/>
      <dgm:t>
        <a:bodyPr/>
        <a:lstStyle/>
        <a:p>
          <a:endParaRPr lang="en-US"/>
        </a:p>
      </dgm:t>
    </dgm:pt>
    <dgm:pt modelId="{C9E87483-437D-4795-A688-A830E5A99F35}">
      <dgm:prSet custT="1"/>
      <dgm:spPr/>
      <dgm:t>
        <a:bodyPr/>
        <a:lstStyle/>
        <a:p>
          <a:r>
            <a:rPr lang="en-US" sz="2000" b="1" baseline="0" dirty="0">
              <a:latin typeface="Times New Roman" panose="02020603050405020304" pitchFamily="18" charset="0"/>
              <a:cs typeface="Times New Roman" panose="02020603050405020304" pitchFamily="18" charset="0"/>
            </a:rPr>
            <a:t>i.</a:t>
          </a:r>
          <a:r>
            <a:rPr lang="en-US" sz="2400" b="1" baseline="0" dirty="0">
              <a:latin typeface="Times New Roman" panose="02020603050405020304" pitchFamily="18" charset="0"/>
              <a:cs typeface="Times New Roman" panose="02020603050405020304" pitchFamily="18" charset="0"/>
            </a:rPr>
            <a:t>e. higher GPA, higher test scores</a:t>
          </a:r>
          <a:endParaRPr lang="en-US" sz="2400" b="1" dirty="0">
            <a:latin typeface="Times New Roman" panose="02020603050405020304" pitchFamily="18" charset="0"/>
            <a:cs typeface="Times New Roman" panose="02020603050405020304" pitchFamily="18" charset="0"/>
          </a:endParaRPr>
        </a:p>
      </dgm:t>
    </dgm:pt>
    <dgm:pt modelId="{F9B1DBC5-FF16-4C51-ACA5-754A8E302691}" type="parTrans" cxnId="{577663F0-3B91-4161-8308-4944C27C0886}">
      <dgm:prSet/>
      <dgm:spPr/>
      <dgm:t>
        <a:bodyPr/>
        <a:lstStyle/>
        <a:p>
          <a:endParaRPr lang="en-US"/>
        </a:p>
      </dgm:t>
    </dgm:pt>
    <dgm:pt modelId="{F9BC3BC9-9E04-48A3-B562-7AD6646EC811}" type="sibTrans" cxnId="{577663F0-3B91-4161-8308-4944C27C0886}">
      <dgm:prSet/>
      <dgm:spPr/>
      <dgm:t>
        <a:bodyPr/>
        <a:lstStyle/>
        <a:p>
          <a:endParaRPr lang="en-US"/>
        </a:p>
      </dgm:t>
    </dgm:pt>
    <dgm:pt modelId="{A6B696E0-CF00-45FD-9846-A1EA7F8C4B90}">
      <dgm:prSet custT="1"/>
      <dgm:spPr/>
      <dgm:t>
        <a:bodyPr/>
        <a:lstStyle/>
        <a:p>
          <a:pPr>
            <a:defRPr b="1"/>
          </a:pPr>
          <a:r>
            <a:rPr lang="en-US" sz="2000" b="0" dirty="0">
              <a:latin typeface="Times New Roman" panose="02020603050405020304" pitchFamily="18" charset="0"/>
              <a:cs typeface="Times New Roman" panose="02020603050405020304" pitchFamily="18" charset="0"/>
            </a:rPr>
            <a:t>On average it takes students four years to complete</a:t>
          </a:r>
        </a:p>
      </dgm:t>
    </dgm:pt>
    <dgm:pt modelId="{4F17C4D7-9609-4664-878B-DC830C7E076F}" type="parTrans" cxnId="{5C95D010-F878-4825-8519-16347A4437CC}">
      <dgm:prSet/>
      <dgm:spPr/>
      <dgm:t>
        <a:bodyPr/>
        <a:lstStyle/>
        <a:p>
          <a:endParaRPr lang="en-US"/>
        </a:p>
      </dgm:t>
    </dgm:pt>
    <dgm:pt modelId="{D59A4834-99AF-4F04-8F7E-CCDF61F12E2E}" type="sibTrans" cxnId="{5C95D010-F878-4825-8519-16347A4437CC}">
      <dgm:prSet/>
      <dgm:spPr/>
      <dgm:t>
        <a:bodyPr/>
        <a:lstStyle/>
        <a:p>
          <a:endParaRPr lang="en-US"/>
        </a:p>
      </dgm:t>
    </dgm:pt>
    <dgm:pt modelId="{152A6152-BAB8-4C84-B035-F9A6563EB79B}">
      <dgm:prSet custT="1"/>
      <dgm:spPr/>
      <dgm:t>
        <a:bodyPr/>
        <a:lstStyle/>
        <a:p>
          <a:pPr>
            <a:defRPr b="1"/>
          </a:pPr>
          <a:r>
            <a:rPr lang="en-US" sz="2000" b="0" dirty="0">
              <a:latin typeface="Times New Roman" panose="02020603050405020304" pitchFamily="18" charset="0"/>
              <a:cs typeface="Times New Roman" panose="02020603050405020304" pitchFamily="18" charset="0"/>
            </a:rPr>
            <a:t>Students work towards a Bachelor’s, Master’s, Specialist’s, Doctorate. </a:t>
          </a:r>
        </a:p>
      </dgm:t>
    </dgm:pt>
    <dgm:pt modelId="{CA564BDB-85AD-43E3-BC8C-7D1E80B9C404}" type="parTrans" cxnId="{7BBBC69C-3952-4AD3-BFB1-F9F8884D078E}">
      <dgm:prSet/>
      <dgm:spPr/>
      <dgm:t>
        <a:bodyPr/>
        <a:lstStyle/>
        <a:p>
          <a:endParaRPr lang="en-US"/>
        </a:p>
      </dgm:t>
    </dgm:pt>
    <dgm:pt modelId="{326A7B54-A633-42F0-8466-E99C65FC2468}" type="sibTrans" cxnId="{7BBBC69C-3952-4AD3-BFB1-F9F8884D078E}">
      <dgm:prSet/>
      <dgm:spPr/>
      <dgm:t>
        <a:bodyPr/>
        <a:lstStyle/>
        <a:p>
          <a:endParaRPr lang="en-US"/>
        </a:p>
      </dgm:t>
    </dgm:pt>
    <dgm:pt modelId="{28D00686-C9E8-4372-83F0-10722A6A17CC}">
      <dgm:prSet custT="1"/>
      <dgm:spPr/>
      <dgm:t>
        <a:bodyPr/>
        <a:lstStyle/>
        <a:p>
          <a:pPr>
            <a:defRPr b="1"/>
          </a:pPr>
          <a:r>
            <a:rPr lang="en-US" sz="2000" b="0" dirty="0">
              <a:latin typeface="Times New Roman" panose="02020603050405020304" pitchFamily="18" charset="0"/>
              <a:cs typeface="Times New Roman" panose="02020603050405020304" pitchFamily="18" charset="0"/>
            </a:rPr>
            <a:t>SAT/ACT Test Scores are usually required</a:t>
          </a:r>
        </a:p>
      </dgm:t>
    </dgm:pt>
    <dgm:pt modelId="{652FA176-AAE8-4C82-8039-ABDD4085171D}" type="parTrans" cxnId="{43F263F1-22EF-4680-81A4-309FF6BA273E}">
      <dgm:prSet/>
      <dgm:spPr/>
      <dgm:t>
        <a:bodyPr/>
        <a:lstStyle/>
        <a:p>
          <a:endParaRPr lang="en-US"/>
        </a:p>
      </dgm:t>
    </dgm:pt>
    <dgm:pt modelId="{8F889536-BA53-4CBB-8C5C-E962A1E3F28E}" type="sibTrans" cxnId="{43F263F1-22EF-4680-81A4-309FF6BA273E}">
      <dgm:prSet/>
      <dgm:spPr/>
      <dgm:t>
        <a:bodyPr/>
        <a:lstStyle/>
        <a:p>
          <a:endParaRPr lang="en-US"/>
        </a:p>
      </dgm:t>
    </dgm:pt>
    <dgm:pt modelId="{69F359FB-48B2-4BF0-B53A-8D7B045F932B}" type="pres">
      <dgm:prSet presAssocID="{1FA91985-8C6D-43F7-8377-9D3D7036D72A}" presName="root" presStyleCnt="0">
        <dgm:presLayoutVars>
          <dgm:dir/>
          <dgm:resizeHandles val="exact"/>
        </dgm:presLayoutVars>
      </dgm:prSet>
      <dgm:spPr/>
    </dgm:pt>
    <dgm:pt modelId="{08583276-F564-4E35-8226-277189550A7F}" type="pres">
      <dgm:prSet presAssocID="{7795AA75-7C29-4ED6-93EE-DB3D0D28B8E7}" presName="compNode" presStyleCnt="0"/>
      <dgm:spPr/>
    </dgm:pt>
    <dgm:pt modelId="{19E395FA-DD1C-4DCE-99BD-FD0F5B96833E}" type="pres">
      <dgm:prSet presAssocID="{7795AA75-7C29-4ED6-93EE-DB3D0D28B8E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F6E45603-4E5F-42BF-A101-88472A048051}" type="pres">
      <dgm:prSet presAssocID="{7795AA75-7C29-4ED6-93EE-DB3D0D28B8E7}" presName="iconSpace" presStyleCnt="0"/>
      <dgm:spPr/>
    </dgm:pt>
    <dgm:pt modelId="{A93D2808-1240-474B-A5F5-90450600ABE3}" type="pres">
      <dgm:prSet presAssocID="{7795AA75-7C29-4ED6-93EE-DB3D0D28B8E7}" presName="parTx" presStyleLbl="revTx" presStyleIdx="0" presStyleCnt="8">
        <dgm:presLayoutVars>
          <dgm:chMax val="0"/>
          <dgm:chPref val="0"/>
        </dgm:presLayoutVars>
      </dgm:prSet>
      <dgm:spPr/>
    </dgm:pt>
    <dgm:pt modelId="{EEC0CA4D-148C-4D50-AB0B-4E9A8A678CBC}" type="pres">
      <dgm:prSet presAssocID="{7795AA75-7C29-4ED6-93EE-DB3D0D28B8E7}" presName="txSpace" presStyleCnt="0"/>
      <dgm:spPr/>
    </dgm:pt>
    <dgm:pt modelId="{5F8365A4-F405-416E-8CC9-D64F929D08EE}" type="pres">
      <dgm:prSet presAssocID="{7795AA75-7C29-4ED6-93EE-DB3D0D28B8E7}" presName="desTx" presStyleLbl="revTx" presStyleIdx="1" presStyleCnt="8">
        <dgm:presLayoutVars/>
      </dgm:prSet>
      <dgm:spPr/>
    </dgm:pt>
    <dgm:pt modelId="{22A66C8C-D011-4FC3-93A8-72AC700EA449}" type="pres">
      <dgm:prSet presAssocID="{8FD8E1E4-0A03-4381-8A09-D54BC386FECF}" presName="sibTrans" presStyleCnt="0"/>
      <dgm:spPr/>
    </dgm:pt>
    <dgm:pt modelId="{59C2DCB5-440B-4C79-A06B-8B801F7E39FC}" type="pres">
      <dgm:prSet presAssocID="{A6B696E0-CF00-45FD-9846-A1EA7F8C4B90}" presName="compNode" presStyleCnt="0"/>
      <dgm:spPr/>
    </dgm:pt>
    <dgm:pt modelId="{C1751529-EB33-40D3-8F11-BDDFA555B53E}" type="pres">
      <dgm:prSet presAssocID="{A6B696E0-CF00-45FD-9846-A1EA7F8C4B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6229B04-03AE-486B-8966-0E7DB0942131}" type="pres">
      <dgm:prSet presAssocID="{A6B696E0-CF00-45FD-9846-A1EA7F8C4B90}" presName="iconSpace" presStyleCnt="0"/>
      <dgm:spPr/>
    </dgm:pt>
    <dgm:pt modelId="{29C24093-A5EE-4D8C-8B3C-90BA85746063}" type="pres">
      <dgm:prSet presAssocID="{A6B696E0-CF00-45FD-9846-A1EA7F8C4B90}" presName="parTx" presStyleLbl="revTx" presStyleIdx="2" presStyleCnt="8">
        <dgm:presLayoutVars>
          <dgm:chMax val="0"/>
          <dgm:chPref val="0"/>
        </dgm:presLayoutVars>
      </dgm:prSet>
      <dgm:spPr/>
    </dgm:pt>
    <dgm:pt modelId="{55E3F479-47F8-40BF-B747-232748266CE1}" type="pres">
      <dgm:prSet presAssocID="{A6B696E0-CF00-45FD-9846-A1EA7F8C4B90}" presName="txSpace" presStyleCnt="0"/>
      <dgm:spPr/>
    </dgm:pt>
    <dgm:pt modelId="{0CF39E38-DA8C-4D7B-ABFA-403BA5E6A27C}" type="pres">
      <dgm:prSet presAssocID="{A6B696E0-CF00-45FD-9846-A1EA7F8C4B90}" presName="desTx" presStyleLbl="revTx" presStyleIdx="3" presStyleCnt="8">
        <dgm:presLayoutVars/>
      </dgm:prSet>
      <dgm:spPr/>
    </dgm:pt>
    <dgm:pt modelId="{D4B3768A-315D-4579-B9F7-9E460F1DC189}" type="pres">
      <dgm:prSet presAssocID="{D59A4834-99AF-4F04-8F7E-CCDF61F12E2E}" presName="sibTrans" presStyleCnt="0"/>
      <dgm:spPr/>
    </dgm:pt>
    <dgm:pt modelId="{4B500E2B-0977-45C6-9809-6A9B443227D2}" type="pres">
      <dgm:prSet presAssocID="{152A6152-BAB8-4C84-B035-F9A6563EB79B}" presName="compNode" presStyleCnt="0"/>
      <dgm:spPr/>
    </dgm:pt>
    <dgm:pt modelId="{BA739F12-A13C-411E-8247-62BC8A94186C}" type="pres">
      <dgm:prSet presAssocID="{152A6152-BAB8-4C84-B035-F9A6563EB79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226D4F57-A5BA-445E-91FB-3B909EAFE908}" type="pres">
      <dgm:prSet presAssocID="{152A6152-BAB8-4C84-B035-F9A6563EB79B}" presName="iconSpace" presStyleCnt="0"/>
      <dgm:spPr/>
    </dgm:pt>
    <dgm:pt modelId="{E83DFCC0-386B-48E3-9A1E-73BBF2FC5AA2}" type="pres">
      <dgm:prSet presAssocID="{152A6152-BAB8-4C84-B035-F9A6563EB79B}" presName="parTx" presStyleLbl="revTx" presStyleIdx="4" presStyleCnt="8">
        <dgm:presLayoutVars>
          <dgm:chMax val="0"/>
          <dgm:chPref val="0"/>
        </dgm:presLayoutVars>
      </dgm:prSet>
      <dgm:spPr/>
    </dgm:pt>
    <dgm:pt modelId="{F18B2793-E99C-4AFE-89C8-B5247B269642}" type="pres">
      <dgm:prSet presAssocID="{152A6152-BAB8-4C84-B035-F9A6563EB79B}" presName="txSpace" presStyleCnt="0"/>
      <dgm:spPr/>
    </dgm:pt>
    <dgm:pt modelId="{54843DDC-E8E6-417C-8B38-5AF88A08BA89}" type="pres">
      <dgm:prSet presAssocID="{152A6152-BAB8-4C84-B035-F9A6563EB79B}" presName="desTx" presStyleLbl="revTx" presStyleIdx="5" presStyleCnt="8">
        <dgm:presLayoutVars/>
      </dgm:prSet>
      <dgm:spPr/>
    </dgm:pt>
    <dgm:pt modelId="{95E5FD0B-FA86-400D-878A-F59B90661961}" type="pres">
      <dgm:prSet presAssocID="{326A7B54-A633-42F0-8466-E99C65FC2468}" presName="sibTrans" presStyleCnt="0"/>
      <dgm:spPr/>
    </dgm:pt>
    <dgm:pt modelId="{134D67CE-D13A-4D69-9F9A-2678AC8EFE00}" type="pres">
      <dgm:prSet presAssocID="{28D00686-C9E8-4372-83F0-10722A6A17CC}" presName="compNode" presStyleCnt="0"/>
      <dgm:spPr/>
    </dgm:pt>
    <dgm:pt modelId="{DE19B2A3-3097-4E2A-934E-2392A54CB114}" type="pres">
      <dgm:prSet presAssocID="{28D00686-C9E8-4372-83F0-10722A6A17C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E23A3A53-64C6-41EE-AAAE-79CA4DD824BE}" type="pres">
      <dgm:prSet presAssocID="{28D00686-C9E8-4372-83F0-10722A6A17CC}" presName="iconSpace" presStyleCnt="0"/>
      <dgm:spPr/>
    </dgm:pt>
    <dgm:pt modelId="{EA2C2754-EC87-4D7A-9729-061D95916B68}" type="pres">
      <dgm:prSet presAssocID="{28D00686-C9E8-4372-83F0-10722A6A17CC}" presName="parTx" presStyleLbl="revTx" presStyleIdx="6" presStyleCnt="8">
        <dgm:presLayoutVars>
          <dgm:chMax val="0"/>
          <dgm:chPref val="0"/>
        </dgm:presLayoutVars>
      </dgm:prSet>
      <dgm:spPr/>
    </dgm:pt>
    <dgm:pt modelId="{2F2D1200-F758-43EA-993A-301866A14D56}" type="pres">
      <dgm:prSet presAssocID="{28D00686-C9E8-4372-83F0-10722A6A17CC}" presName="txSpace" presStyleCnt="0"/>
      <dgm:spPr/>
    </dgm:pt>
    <dgm:pt modelId="{DC1D6D31-858C-4BE7-96F8-599337816972}" type="pres">
      <dgm:prSet presAssocID="{28D00686-C9E8-4372-83F0-10722A6A17CC}" presName="desTx" presStyleLbl="revTx" presStyleIdx="7" presStyleCnt="8">
        <dgm:presLayoutVars/>
      </dgm:prSet>
      <dgm:spPr/>
    </dgm:pt>
  </dgm:ptLst>
  <dgm:cxnLst>
    <dgm:cxn modelId="{0A26990D-E081-4869-BE77-08234DBBB842}" type="presOf" srcId="{1FA91985-8C6D-43F7-8377-9D3D7036D72A}" destId="{69F359FB-48B2-4BF0-B53A-8D7B045F932B}" srcOrd="0" destOrd="0" presId="urn:microsoft.com/office/officeart/2018/5/layout/CenteredIconLabelDescriptionList"/>
    <dgm:cxn modelId="{5C95D010-F878-4825-8519-16347A4437CC}" srcId="{1FA91985-8C6D-43F7-8377-9D3D7036D72A}" destId="{A6B696E0-CF00-45FD-9846-A1EA7F8C4B90}" srcOrd="1" destOrd="0" parTransId="{4F17C4D7-9609-4664-878B-DC830C7E076F}" sibTransId="{D59A4834-99AF-4F04-8F7E-CCDF61F12E2E}"/>
    <dgm:cxn modelId="{E73AD61D-212D-4997-BEAA-CED2C9361BFD}" srcId="{1FA91985-8C6D-43F7-8377-9D3D7036D72A}" destId="{7795AA75-7C29-4ED6-93EE-DB3D0D28B8E7}" srcOrd="0" destOrd="0" parTransId="{A23B5AA4-8CCE-4A3D-B0F0-087D2464AE0E}" sibTransId="{8FD8E1E4-0A03-4381-8A09-D54BC386FECF}"/>
    <dgm:cxn modelId="{F424CE81-9637-463F-9892-31D412E84A14}" type="presOf" srcId="{C9E87483-437D-4795-A688-A830E5A99F35}" destId="{5F8365A4-F405-416E-8CC9-D64F929D08EE}" srcOrd="0" destOrd="0" presId="urn:microsoft.com/office/officeart/2018/5/layout/CenteredIconLabelDescriptionList"/>
    <dgm:cxn modelId="{7BBBC69C-3952-4AD3-BFB1-F9F8884D078E}" srcId="{1FA91985-8C6D-43F7-8377-9D3D7036D72A}" destId="{152A6152-BAB8-4C84-B035-F9A6563EB79B}" srcOrd="2" destOrd="0" parTransId="{CA564BDB-85AD-43E3-BC8C-7D1E80B9C404}" sibTransId="{326A7B54-A633-42F0-8466-E99C65FC2468}"/>
    <dgm:cxn modelId="{4866EDB1-B659-4D18-801A-E71CBF2A12EB}" type="presOf" srcId="{28D00686-C9E8-4372-83F0-10722A6A17CC}" destId="{EA2C2754-EC87-4D7A-9729-061D95916B68}" srcOrd="0" destOrd="0" presId="urn:microsoft.com/office/officeart/2018/5/layout/CenteredIconLabelDescriptionList"/>
    <dgm:cxn modelId="{C24680C1-70F6-4FF3-A2D7-EDBF784F8A3C}" type="presOf" srcId="{7795AA75-7C29-4ED6-93EE-DB3D0D28B8E7}" destId="{A93D2808-1240-474B-A5F5-90450600ABE3}" srcOrd="0" destOrd="0" presId="urn:microsoft.com/office/officeart/2018/5/layout/CenteredIconLabelDescriptionList"/>
    <dgm:cxn modelId="{1DD55CD1-F857-487F-BD4F-C4C2B5B49304}" type="presOf" srcId="{A6B696E0-CF00-45FD-9846-A1EA7F8C4B90}" destId="{29C24093-A5EE-4D8C-8B3C-90BA85746063}" srcOrd="0" destOrd="0" presId="urn:microsoft.com/office/officeart/2018/5/layout/CenteredIconLabelDescriptionList"/>
    <dgm:cxn modelId="{577663F0-3B91-4161-8308-4944C27C0886}" srcId="{7795AA75-7C29-4ED6-93EE-DB3D0D28B8E7}" destId="{C9E87483-437D-4795-A688-A830E5A99F35}" srcOrd="0" destOrd="0" parTransId="{F9B1DBC5-FF16-4C51-ACA5-754A8E302691}" sibTransId="{F9BC3BC9-9E04-48A3-B562-7AD6646EC811}"/>
    <dgm:cxn modelId="{43F263F1-22EF-4680-81A4-309FF6BA273E}" srcId="{1FA91985-8C6D-43F7-8377-9D3D7036D72A}" destId="{28D00686-C9E8-4372-83F0-10722A6A17CC}" srcOrd="3" destOrd="0" parTransId="{652FA176-AAE8-4C82-8039-ABDD4085171D}" sibTransId="{8F889536-BA53-4CBB-8C5C-E962A1E3F28E}"/>
    <dgm:cxn modelId="{E12DFEF4-53D4-4969-836D-94ABA9389B19}" type="presOf" srcId="{152A6152-BAB8-4C84-B035-F9A6563EB79B}" destId="{E83DFCC0-386B-48E3-9A1E-73BBF2FC5AA2}" srcOrd="0" destOrd="0" presId="urn:microsoft.com/office/officeart/2018/5/layout/CenteredIconLabelDescriptionList"/>
    <dgm:cxn modelId="{A6463364-17F6-4833-B5E8-2699A13BCA81}" type="presParOf" srcId="{69F359FB-48B2-4BF0-B53A-8D7B045F932B}" destId="{08583276-F564-4E35-8226-277189550A7F}" srcOrd="0" destOrd="0" presId="urn:microsoft.com/office/officeart/2018/5/layout/CenteredIconLabelDescriptionList"/>
    <dgm:cxn modelId="{DE2B8290-BF8B-449D-BFAA-C45B68841AA6}" type="presParOf" srcId="{08583276-F564-4E35-8226-277189550A7F}" destId="{19E395FA-DD1C-4DCE-99BD-FD0F5B96833E}" srcOrd="0" destOrd="0" presId="urn:microsoft.com/office/officeart/2018/5/layout/CenteredIconLabelDescriptionList"/>
    <dgm:cxn modelId="{5952187D-9981-4B8F-AA03-FA5DEFB8E402}" type="presParOf" srcId="{08583276-F564-4E35-8226-277189550A7F}" destId="{F6E45603-4E5F-42BF-A101-88472A048051}" srcOrd="1" destOrd="0" presId="urn:microsoft.com/office/officeart/2018/5/layout/CenteredIconLabelDescriptionList"/>
    <dgm:cxn modelId="{60C8B864-5015-46DF-92CE-2C9AF870E606}" type="presParOf" srcId="{08583276-F564-4E35-8226-277189550A7F}" destId="{A93D2808-1240-474B-A5F5-90450600ABE3}" srcOrd="2" destOrd="0" presId="urn:microsoft.com/office/officeart/2018/5/layout/CenteredIconLabelDescriptionList"/>
    <dgm:cxn modelId="{75EB31C8-6A73-43AC-AAEA-39F7D96A5C45}" type="presParOf" srcId="{08583276-F564-4E35-8226-277189550A7F}" destId="{EEC0CA4D-148C-4D50-AB0B-4E9A8A678CBC}" srcOrd="3" destOrd="0" presId="urn:microsoft.com/office/officeart/2018/5/layout/CenteredIconLabelDescriptionList"/>
    <dgm:cxn modelId="{8D1B6899-94B3-4B0A-BA6B-AA51A53C8FD0}" type="presParOf" srcId="{08583276-F564-4E35-8226-277189550A7F}" destId="{5F8365A4-F405-416E-8CC9-D64F929D08EE}" srcOrd="4" destOrd="0" presId="urn:microsoft.com/office/officeart/2018/5/layout/CenteredIconLabelDescriptionList"/>
    <dgm:cxn modelId="{BE59935F-EBB7-4279-ABB4-08F15AF1A71E}" type="presParOf" srcId="{69F359FB-48B2-4BF0-B53A-8D7B045F932B}" destId="{22A66C8C-D011-4FC3-93A8-72AC700EA449}" srcOrd="1" destOrd="0" presId="urn:microsoft.com/office/officeart/2018/5/layout/CenteredIconLabelDescriptionList"/>
    <dgm:cxn modelId="{C1A825D4-9FB0-4A89-9B2C-B150D94D9593}" type="presParOf" srcId="{69F359FB-48B2-4BF0-B53A-8D7B045F932B}" destId="{59C2DCB5-440B-4C79-A06B-8B801F7E39FC}" srcOrd="2" destOrd="0" presId="urn:microsoft.com/office/officeart/2018/5/layout/CenteredIconLabelDescriptionList"/>
    <dgm:cxn modelId="{490D7C1E-F58D-43D4-A762-6CDD8F844134}" type="presParOf" srcId="{59C2DCB5-440B-4C79-A06B-8B801F7E39FC}" destId="{C1751529-EB33-40D3-8F11-BDDFA555B53E}" srcOrd="0" destOrd="0" presId="urn:microsoft.com/office/officeart/2018/5/layout/CenteredIconLabelDescriptionList"/>
    <dgm:cxn modelId="{5F506D12-2F47-43E0-BA45-E902AB1BA39F}" type="presParOf" srcId="{59C2DCB5-440B-4C79-A06B-8B801F7E39FC}" destId="{F6229B04-03AE-486B-8966-0E7DB0942131}" srcOrd="1" destOrd="0" presId="urn:microsoft.com/office/officeart/2018/5/layout/CenteredIconLabelDescriptionList"/>
    <dgm:cxn modelId="{FD533DB0-19C0-4A4D-A84A-32E16A671897}" type="presParOf" srcId="{59C2DCB5-440B-4C79-A06B-8B801F7E39FC}" destId="{29C24093-A5EE-4D8C-8B3C-90BA85746063}" srcOrd="2" destOrd="0" presId="urn:microsoft.com/office/officeart/2018/5/layout/CenteredIconLabelDescriptionList"/>
    <dgm:cxn modelId="{6A98EDD6-0393-4A22-8795-0D7B4CA0D3D2}" type="presParOf" srcId="{59C2DCB5-440B-4C79-A06B-8B801F7E39FC}" destId="{55E3F479-47F8-40BF-B747-232748266CE1}" srcOrd="3" destOrd="0" presId="urn:microsoft.com/office/officeart/2018/5/layout/CenteredIconLabelDescriptionList"/>
    <dgm:cxn modelId="{F475ADA1-7C74-493C-BFB8-006C513DA36E}" type="presParOf" srcId="{59C2DCB5-440B-4C79-A06B-8B801F7E39FC}" destId="{0CF39E38-DA8C-4D7B-ABFA-403BA5E6A27C}" srcOrd="4" destOrd="0" presId="urn:microsoft.com/office/officeart/2018/5/layout/CenteredIconLabelDescriptionList"/>
    <dgm:cxn modelId="{F7B3048C-7CED-4646-8B07-6327A77A956C}" type="presParOf" srcId="{69F359FB-48B2-4BF0-B53A-8D7B045F932B}" destId="{D4B3768A-315D-4579-B9F7-9E460F1DC189}" srcOrd="3" destOrd="0" presId="urn:microsoft.com/office/officeart/2018/5/layout/CenteredIconLabelDescriptionList"/>
    <dgm:cxn modelId="{99B015A8-2C1C-4AF3-9358-8E68D44FE98F}" type="presParOf" srcId="{69F359FB-48B2-4BF0-B53A-8D7B045F932B}" destId="{4B500E2B-0977-45C6-9809-6A9B443227D2}" srcOrd="4" destOrd="0" presId="urn:microsoft.com/office/officeart/2018/5/layout/CenteredIconLabelDescriptionList"/>
    <dgm:cxn modelId="{5498E04C-B409-4DB8-9A86-8C736D60DF1D}" type="presParOf" srcId="{4B500E2B-0977-45C6-9809-6A9B443227D2}" destId="{BA739F12-A13C-411E-8247-62BC8A94186C}" srcOrd="0" destOrd="0" presId="urn:microsoft.com/office/officeart/2018/5/layout/CenteredIconLabelDescriptionList"/>
    <dgm:cxn modelId="{4AF09A8F-E8EF-4A8D-8CB1-12ED8AD76FC0}" type="presParOf" srcId="{4B500E2B-0977-45C6-9809-6A9B443227D2}" destId="{226D4F57-A5BA-445E-91FB-3B909EAFE908}" srcOrd="1" destOrd="0" presId="urn:microsoft.com/office/officeart/2018/5/layout/CenteredIconLabelDescriptionList"/>
    <dgm:cxn modelId="{86E74A2B-5017-4ACA-953E-7590217351F2}" type="presParOf" srcId="{4B500E2B-0977-45C6-9809-6A9B443227D2}" destId="{E83DFCC0-386B-48E3-9A1E-73BBF2FC5AA2}" srcOrd="2" destOrd="0" presId="urn:microsoft.com/office/officeart/2018/5/layout/CenteredIconLabelDescriptionList"/>
    <dgm:cxn modelId="{50E681AA-D12E-4277-BB20-1B9340A311DA}" type="presParOf" srcId="{4B500E2B-0977-45C6-9809-6A9B443227D2}" destId="{F18B2793-E99C-4AFE-89C8-B5247B269642}" srcOrd="3" destOrd="0" presId="urn:microsoft.com/office/officeart/2018/5/layout/CenteredIconLabelDescriptionList"/>
    <dgm:cxn modelId="{A4403E44-FEF5-42D6-9EBE-8FFD7305E80C}" type="presParOf" srcId="{4B500E2B-0977-45C6-9809-6A9B443227D2}" destId="{54843DDC-E8E6-417C-8B38-5AF88A08BA89}" srcOrd="4" destOrd="0" presId="urn:microsoft.com/office/officeart/2018/5/layout/CenteredIconLabelDescriptionList"/>
    <dgm:cxn modelId="{64EA2C0B-7660-4BF5-A59E-6A02C7240AE6}" type="presParOf" srcId="{69F359FB-48B2-4BF0-B53A-8D7B045F932B}" destId="{95E5FD0B-FA86-400D-878A-F59B90661961}" srcOrd="5" destOrd="0" presId="urn:microsoft.com/office/officeart/2018/5/layout/CenteredIconLabelDescriptionList"/>
    <dgm:cxn modelId="{E7881793-974C-4355-8C75-76C4D7475105}" type="presParOf" srcId="{69F359FB-48B2-4BF0-B53A-8D7B045F932B}" destId="{134D67CE-D13A-4D69-9F9A-2678AC8EFE00}" srcOrd="6" destOrd="0" presId="urn:microsoft.com/office/officeart/2018/5/layout/CenteredIconLabelDescriptionList"/>
    <dgm:cxn modelId="{2D41586F-AA0C-4978-ACBD-8B990483A5AD}" type="presParOf" srcId="{134D67CE-D13A-4D69-9F9A-2678AC8EFE00}" destId="{DE19B2A3-3097-4E2A-934E-2392A54CB114}" srcOrd="0" destOrd="0" presId="urn:microsoft.com/office/officeart/2018/5/layout/CenteredIconLabelDescriptionList"/>
    <dgm:cxn modelId="{DCF0AB29-387C-439C-87FE-DF3C0B376BB2}" type="presParOf" srcId="{134D67CE-D13A-4D69-9F9A-2678AC8EFE00}" destId="{E23A3A53-64C6-41EE-AAAE-79CA4DD824BE}" srcOrd="1" destOrd="0" presId="urn:microsoft.com/office/officeart/2018/5/layout/CenteredIconLabelDescriptionList"/>
    <dgm:cxn modelId="{F737971B-3A5D-47B7-9FB5-826C3B79B589}" type="presParOf" srcId="{134D67CE-D13A-4D69-9F9A-2678AC8EFE00}" destId="{EA2C2754-EC87-4D7A-9729-061D95916B68}" srcOrd="2" destOrd="0" presId="urn:microsoft.com/office/officeart/2018/5/layout/CenteredIconLabelDescriptionList"/>
    <dgm:cxn modelId="{7155B561-D554-4A0B-89A4-3B92B77F90FC}" type="presParOf" srcId="{134D67CE-D13A-4D69-9F9A-2678AC8EFE00}" destId="{2F2D1200-F758-43EA-993A-301866A14D56}" srcOrd="3" destOrd="0" presId="urn:microsoft.com/office/officeart/2018/5/layout/CenteredIconLabelDescriptionList"/>
    <dgm:cxn modelId="{BAA42F9C-A726-44CF-BC90-BA735A52EAB6}" type="presParOf" srcId="{134D67CE-D13A-4D69-9F9A-2678AC8EFE00}" destId="{DC1D6D31-858C-4BE7-96F8-59933781697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4E5C66-B8A5-4C61-8157-0EEA27A4810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728FB61-7DE2-48D2-B5BA-AE72CB3871FE}">
      <dgm:prSet/>
      <dgm:spPr/>
      <dgm:t>
        <a:bodyPr/>
        <a:lstStyle/>
        <a:p>
          <a:pPr>
            <a:lnSpc>
              <a:spcPct val="100000"/>
            </a:lnSpc>
          </a:pPr>
          <a:r>
            <a:rPr lang="en-US"/>
            <a:t>Career Planning</a:t>
          </a:r>
        </a:p>
      </dgm:t>
    </dgm:pt>
    <dgm:pt modelId="{053FC81B-DFC4-455C-95BE-7BA19D752C95}" type="parTrans" cxnId="{98DA22C0-FCE2-45DD-A25F-F748881B535C}">
      <dgm:prSet/>
      <dgm:spPr/>
      <dgm:t>
        <a:bodyPr/>
        <a:lstStyle/>
        <a:p>
          <a:endParaRPr lang="en-US"/>
        </a:p>
      </dgm:t>
    </dgm:pt>
    <dgm:pt modelId="{0919EB79-75C7-4EE1-9D18-C24E0412309A}" type="sibTrans" cxnId="{98DA22C0-FCE2-45DD-A25F-F748881B535C}">
      <dgm:prSet/>
      <dgm:spPr/>
      <dgm:t>
        <a:bodyPr/>
        <a:lstStyle/>
        <a:p>
          <a:pPr>
            <a:lnSpc>
              <a:spcPct val="100000"/>
            </a:lnSpc>
          </a:pPr>
          <a:endParaRPr lang="en-US"/>
        </a:p>
      </dgm:t>
    </dgm:pt>
    <dgm:pt modelId="{A783732C-553B-4515-A1B8-6A32083FE8D6}">
      <dgm:prSet/>
      <dgm:spPr/>
      <dgm:t>
        <a:bodyPr/>
        <a:lstStyle/>
        <a:p>
          <a:pPr>
            <a:lnSpc>
              <a:spcPct val="100000"/>
            </a:lnSpc>
          </a:pPr>
          <a:r>
            <a:rPr lang="en-US"/>
            <a:t>College Planning </a:t>
          </a:r>
        </a:p>
      </dgm:t>
    </dgm:pt>
    <dgm:pt modelId="{CA4310DA-EEFF-4452-A26A-2236AD578425}" type="parTrans" cxnId="{704F387C-3F1B-4BE5-8D5F-33544F593E90}">
      <dgm:prSet/>
      <dgm:spPr/>
      <dgm:t>
        <a:bodyPr/>
        <a:lstStyle/>
        <a:p>
          <a:endParaRPr lang="en-US"/>
        </a:p>
      </dgm:t>
    </dgm:pt>
    <dgm:pt modelId="{DF680CEC-1E25-41CE-A643-9E00CE656BE9}" type="sibTrans" cxnId="{704F387C-3F1B-4BE5-8D5F-33544F593E90}">
      <dgm:prSet/>
      <dgm:spPr/>
      <dgm:t>
        <a:bodyPr/>
        <a:lstStyle/>
        <a:p>
          <a:pPr>
            <a:lnSpc>
              <a:spcPct val="100000"/>
            </a:lnSpc>
          </a:pPr>
          <a:endParaRPr lang="en-US"/>
        </a:p>
      </dgm:t>
    </dgm:pt>
    <dgm:pt modelId="{EC47CE8D-0B97-40FA-B8F2-EB17C5360B6B}">
      <dgm:prSet/>
      <dgm:spPr/>
      <dgm:t>
        <a:bodyPr/>
        <a:lstStyle/>
        <a:p>
          <a:pPr>
            <a:lnSpc>
              <a:spcPct val="100000"/>
            </a:lnSpc>
          </a:pPr>
          <a:r>
            <a:rPr lang="en-US"/>
            <a:t>Resume Building</a:t>
          </a:r>
        </a:p>
      </dgm:t>
    </dgm:pt>
    <dgm:pt modelId="{D1B9ACA9-E570-4628-97E4-901AFDF6DF59}" type="parTrans" cxnId="{A54E079E-C56D-4C75-81E4-8BF24316C4D9}">
      <dgm:prSet/>
      <dgm:spPr/>
      <dgm:t>
        <a:bodyPr/>
        <a:lstStyle/>
        <a:p>
          <a:endParaRPr lang="en-US"/>
        </a:p>
      </dgm:t>
    </dgm:pt>
    <dgm:pt modelId="{DFD19044-1E7F-449F-A2ED-0BF671DF6BF1}" type="sibTrans" cxnId="{A54E079E-C56D-4C75-81E4-8BF24316C4D9}">
      <dgm:prSet/>
      <dgm:spPr/>
      <dgm:t>
        <a:bodyPr/>
        <a:lstStyle/>
        <a:p>
          <a:pPr>
            <a:lnSpc>
              <a:spcPct val="100000"/>
            </a:lnSpc>
          </a:pPr>
          <a:endParaRPr lang="en-US"/>
        </a:p>
      </dgm:t>
    </dgm:pt>
    <dgm:pt modelId="{E569CA01-F183-443A-BCEA-B34FD6911C5C}">
      <dgm:prSet/>
      <dgm:spPr/>
      <dgm:t>
        <a:bodyPr/>
        <a:lstStyle/>
        <a:p>
          <a:pPr>
            <a:lnSpc>
              <a:spcPct val="100000"/>
            </a:lnSpc>
          </a:pPr>
          <a:r>
            <a:rPr lang="en-US"/>
            <a:t>Communicating with your Counselor</a:t>
          </a:r>
        </a:p>
      </dgm:t>
    </dgm:pt>
    <dgm:pt modelId="{830A77A5-B9FC-4D86-A05A-7693B74732AC}" type="parTrans" cxnId="{9EE3323A-119B-47A6-A8FD-2096B27A0735}">
      <dgm:prSet/>
      <dgm:spPr/>
      <dgm:t>
        <a:bodyPr/>
        <a:lstStyle/>
        <a:p>
          <a:endParaRPr lang="en-US"/>
        </a:p>
      </dgm:t>
    </dgm:pt>
    <dgm:pt modelId="{86FF5FB6-9D1D-4BC1-899E-9582D1D9F86A}" type="sibTrans" cxnId="{9EE3323A-119B-47A6-A8FD-2096B27A0735}">
      <dgm:prSet/>
      <dgm:spPr/>
      <dgm:t>
        <a:bodyPr/>
        <a:lstStyle/>
        <a:p>
          <a:pPr>
            <a:lnSpc>
              <a:spcPct val="100000"/>
            </a:lnSpc>
          </a:pPr>
          <a:endParaRPr lang="en-US"/>
        </a:p>
      </dgm:t>
    </dgm:pt>
    <dgm:pt modelId="{E85F3C27-6A02-4574-A605-BD8DB2C045AB}">
      <dgm:prSet/>
      <dgm:spPr/>
      <dgm:t>
        <a:bodyPr/>
        <a:lstStyle/>
        <a:p>
          <a:pPr>
            <a:lnSpc>
              <a:spcPct val="100000"/>
            </a:lnSpc>
          </a:pPr>
          <a:r>
            <a:rPr lang="en-US"/>
            <a:t>Scholarship Searches</a:t>
          </a:r>
        </a:p>
      </dgm:t>
    </dgm:pt>
    <dgm:pt modelId="{DFA3DA68-B11C-4AD1-9794-C277B28646B2}" type="parTrans" cxnId="{F848F17A-F97B-4376-A76A-398F29772228}">
      <dgm:prSet/>
      <dgm:spPr/>
      <dgm:t>
        <a:bodyPr/>
        <a:lstStyle/>
        <a:p>
          <a:endParaRPr lang="en-US"/>
        </a:p>
      </dgm:t>
    </dgm:pt>
    <dgm:pt modelId="{AE31CA93-E81F-4DE1-B5B4-259C0AB85124}" type="sibTrans" cxnId="{F848F17A-F97B-4376-A76A-398F29772228}">
      <dgm:prSet/>
      <dgm:spPr/>
      <dgm:t>
        <a:bodyPr/>
        <a:lstStyle/>
        <a:p>
          <a:endParaRPr lang="en-US"/>
        </a:p>
      </dgm:t>
    </dgm:pt>
    <dgm:pt modelId="{FDE93F78-0EDB-420D-B9D2-5DA8F0CF04A4}" type="pres">
      <dgm:prSet presAssocID="{184E5C66-B8A5-4C61-8157-0EEA27A48106}" presName="diagram" presStyleCnt="0">
        <dgm:presLayoutVars>
          <dgm:dir/>
          <dgm:resizeHandles val="exact"/>
        </dgm:presLayoutVars>
      </dgm:prSet>
      <dgm:spPr/>
    </dgm:pt>
    <dgm:pt modelId="{C3738171-DC7F-4EAD-9B42-E20F5382057A}" type="pres">
      <dgm:prSet presAssocID="{F728FB61-7DE2-48D2-B5BA-AE72CB3871FE}" presName="node" presStyleLbl="node1" presStyleIdx="0" presStyleCnt="5">
        <dgm:presLayoutVars>
          <dgm:bulletEnabled val="1"/>
        </dgm:presLayoutVars>
      </dgm:prSet>
      <dgm:spPr/>
    </dgm:pt>
    <dgm:pt modelId="{F899986F-8A45-40BB-B67F-D4D3C942E4D2}" type="pres">
      <dgm:prSet presAssocID="{0919EB79-75C7-4EE1-9D18-C24E0412309A}" presName="sibTrans" presStyleCnt="0"/>
      <dgm:spPr/>
    </dgm:pt>
    <dgm:pt modelId="{00958F2C-40CF-435B-8B5E-30550FCA1627}" type="pres">
      <dgm:prSet presAssocID="{A783732C-553B-4515-A1B8-6A32083FE8D6}" presName="node" presStyleLbl="node1" presStyleIdx="1" presStyleCnt="5">
        <dgm:presLayoutVars>
          <dgm:bulletEnabled val="1"/>
        </dgm:presLayoutVars>
      </dgm:prSet>
      <dgm:spPr/>
    </dgm:pt>
    <dgm:pt modelId="{70011D8F-DC12-4D1A-85D2-28ED18D60840}" type="pres">
      <dgm:prSet presAssocID="{DF680CEC-1E25-41CE-A643-9E00CE656BE9}" presName="sibTrans" presStyleCnt="0"/>
      <dgm:spPr/>
    </dgm:pt>
    <dgm:pt modelId="{AA3E6A00-7A17-40FC-8D85-E78917805C55}" type="pres">
      <dgm:prSet presAssocID="{EC47CE8D-0B97-40FA-B8F2-EB17C5360B6B}" presName="node" presStyleLbl="node1" presStyleIdx="2" presStyleCnt="5">
        <dgm:presLayoutVars>
          <dgm:bulletEnabled val="1"/>
        </dgm:presLayoutVars>
      </dgm:prSet>
      <dgm:spPr/>
    </dgm:pt>
    <dgm:pt modelId="{23274E56-F336-4605-8828-587879C28B3C}" type="pres">
      <dgm:prSet presAssocID="{DFD19044-1E7F-449F-A2ED-0BF671DF6BF1}" presName="sibTrans" presStyleCnt="0"/>
      <dgm:spPr/>
    </dgm:pt>
    <dgm:pt modelId="{DD5146A6-CB2D-4580-8656-326F85DF906E}" type="pres">
      <dgm:prSet presAssocID="{E569CA01-F183-443A-BCEA-B34FD6911C5C}" presName="node" presStyleLbl="node1" presStyleIdx="3" presStyleCnt="5">
        <dgm:presLayoutVars>
          <dgm:bulletEnabled val="1"/>
        </dgm:presLayoutVars>
      </dgm:prSet>
      <dgm:spPr/>
    </dgm:pt>
    <dgm:pt modelId="{5C0FBB06-59C6-4933-A8F3-BA5E6A943FF8}" type="pres">
      <dgm:prSet presAssocID="{86FF5FB6-9D1D-4BC1-899E-9582D1D9F86A}" presName="sibTrans" presStyleCnt="0"/>
      <dgm:spPr/>
    </dgm:pt>
    <dgm:pt modelId="{C7672140-08EA-469C-8033-45D124C62F09}" type="pres">
      <dgm:prSet presAssocID="{E85F3C27-6A02-4574-A605-BD8DB2C045AB}" presName="node" presStyleLbl="node1" presStyleIdx="4" presStyleCnt="5">
        <dgm:presLayoutVars>
          <dgm:bulletEnabled val="1"/>
        </dgm:presLayoutVars>
      </dgm:prSet>
      <dgm:spPr/>
    </dgm:pt>
  </dgm:ptLst>
  <dgm:cxnLst>
    <dgm:cxn modelId="{2F00FD17-7545-4CB1-8BEF-B38399FBD043}" type="presOf" srcId="{184E5C66-B8A5-4C61-8157-0EEA27A48106}" destId="{FDE93F78-0EDB-420D-B9D2-5DA8F0CF04A4}" srcOrd="0" destOrd="0" presId="urn:microsoft.com/office/officeart/2005/8/layout/default"/>
    <dgm:cxn modelId="{28F0DA2A-9489-488C-97AC-EFE327678A83}" type="presOf" srcId="{A783732C-553B-4515-A1B8-6A32083FE8D6}" destId="{00958F2C-40CF-435B-8B5E-30550FCA1627}" srcOrd="0" destOrd="0" presId="urn:microsoft.com/office/officeart/2005/8/layout/default"/>
    <dgm:cxn modelId="{9EE3323A-119B-47A6-A8FD-2096B27A0735}" srcId="{184E5C66-B8A5-4C61-8157-0EEA27A48106}" destId="{E569CA01-F183-443A-BCEA-B34FD6911C5C}" srcOrd="3" destOrd="0" parTransId="{830A77A5-B9FC-4D86-A05A-7693B74732AC}" sibTransId="{86FF5FB6-9D1D-4BC1-899E-9582D1D9F86A}"/>
    <dgm:cxn modelId="{C4B4064C-FD10-40DA-BCFA-72C45B473171}" type="presOf" srcId="{EC47CE8D-0B97-40FA-B8F2-EB17C5360B6B}" destId="{AA3E6A00-7A17-40FC-8D85-E78917805C55}" srcOrd="0" destOrd="0" presId="urn:microsoft.com/office/officeart/2005/8/layout/default"/>
    <dgm:cxn modelId="{F848F17A-F97B-4376-A76A-398F29772228}" srcId="{184E5C66-B8A5-4C61-8157-0EEA27A48106}" destId="{E85F3C27-6A02-4574-A605-BD8DB2C045AB}" srcOrd="4" destOrd="0" parTransId="{DFA3DA68-B11C-4AD1-9794-C277B28646B2}" sibTransId="{AE31CA93-E81F-4DE1-B5B4-259C0AB85124}"/>
    <dgm:cxn modelId="{704F387C-3F1B-4BE5-8D5F-33544F593E90}" srcId="{184E5C66-B8A5-4C61-8157-0EEA27A48106}" destId="{A783732C-553B-4515-A1B8-6A32083FE8D6}" srcOrd="1" destOrd="0" parTransId="{CA4310DA-EEFF-4452-A26A-2236AD578425}" sibTransId="{DF680CEC-1E25-41CE-A643-9E00CE656BE9}"/>
    <dgm:cxn modelId="{A54E079E-C56D-4C75-81E4-8BF24316C4D9}" srcId="{184E5C66-B8A5-4C61-8157-0EEA27A48106}" destId="{EC47CE8D-0B97-40FA-B8F2-EB17C5360B6B}" srcOrd="2" destOrd="0" parTransId="{D1B9ACA9-E570-4628-97E4-901AFDF6DF59}" sibTransId="{DFD19044-1E7F-449F-A2ED-0BF671DF6BF1}"/>
    <dgm:cxn modelId="{98DA22C0-FCE2-45DD-A25F-F748881B535C}" srcId="{184E5C66-B8A5-4C61-8157-0EEA27A48106}" destId="{F728FB61-7DE2-48D2-B5BA-AE72CB3871FE}" srcOrd="0" destOrd="0" parTransId="{053FC81B-DFC4-455C-95BE-7BA19D752C95}" sibTransId="{0919EB79-75C7-4EE1-9D18-C24E0412309A}"/>
    <dgm:cxn modelId="{947F10D5-7FA3-4889-A6CE-F6B386B77910}" type="presOf" srcId="{F728FB61-7DE2-48D2-B5BA-AE72CB3871FE}" destId="{C3738171-DC7F-4EAD-9B42-E20F5382057A}" srcOrd="0" destOrd="0" presId="urn:microsoft.com/office/officeart/2005/8/layout/default"/>
    <dgm:cxn modelId="{95BA1FF0-6AB0-438E-B3C0-1ACA2696016F}" type="presOf" srcId="{E85F3C27-6A02-4574-A605-BD8DB2C045AB}" destId="{C7672140-08EA-469C-8033-45D124C62F09}" srcOrd="0" destOrd="0" presId="urn:microsoft.com/office/officeart/2005/8/layout/default"/>
    <dgm:cxn modelId="{00C3ACF0-8DD6-43E2-9823-E6452A3CE7F3}" type="presOf" srcId="{E569CA01-F183-443A-BCEA-B34FD6911C5C}" destId="{DD5146A6-CB2D-4580-8656-326F85DF906E}" srcOrd="0" destOrd="0" presId="urn:microsoft.com/office/officeart/2005/8/layout/default"/>
    <dgm:cxn modelId="{0B772B4F-8288-416B-BE91-CC98A03027FE}" type="presParOf" srcId="{FDE93F78-0EDB-420D-B9D2-5DA8F0CF04A4}" destId="{C3738171-DC7F-4EAD-9B42-E20F5382057A}" srcOrd="0" destOrd="0" presId="urn:microsoft.com/office/officeart/2005/8/layout/default"/>
    <dgm:cxn modelId="{6B622C9E-89BE-4142-9BD5-BFC627AC22AA}" type="presParOf" srcId="{FDE93F78-0EDB-420D-B9D2-5DA8F0CF04A4}" destId="{F899986F-8A45-40BB-B67F-D4D3C942E4D2}" srcOrd="1" destOrd="0" presId="urn:microsoft.com/office/officeart/2005/8/layout/default"/>
    <dgm:cxn modelId="{4FFBD115-2353-41F6-8C1C-BAE696348E67}" type="presParOf" srcId="{FDE93F78-0EDB-420D-B9D2-5DA8F0CF04A4}" destId="{00958F2C-40CF-435B-8B5E-30550FCA1627}" srcOrd="2" destOrd="0" presId="urn:microsoft.com/office/officeart/2005/8/layout/default"/>
    <dgm:cxn modelId="{C1FD1324-B764-498F-9499-3AFE5E1E5A8C}" type="presParOf" srcId="{FDE93F78-0EDB-420D-B9D2-5DA8F0CF04A4}" destId="{70011D8F-DC12-4D1A-85D2-28ED18D60840}" srcOrd="3" destOrd="0" presId="urn:microsoft.com/office/officeart/2005/8/layout/default"/>
    <dgm:cxn modelId="{F2E574F2-922F-4219-A5AD-FB8D227ABB0D}" type="presParOf" srcId="{FDE93F78-0EDB-420D-B9D2-5DA8F0CF04A4}" destId="{AA3E6A00-7A17-40FC-8D85-E78917805C55}" srcOrd="4" destOrd="0" presId="urn:microsoft.com/office/officeart/2005/8/layout/default"/>
    <dgm:cxn modelId="{35083C06-DB38-4185-BCB7-DAD94040CA15}" type="presParOf" srcId="{FDE93F78-0EDB-420D-B9D2-5DA8F0CF04A4}" destId="{23274E56-F336-4605-8828-587879C28B3C}" srcOrd="5" destOrd="0" presId="urn:microsoft.com/office/officeart/2005/8/layout/default"/>
    <dgm:cxn modelId="{3DD4261E-97DE-4D79-BA49-F08111CD72B3}" type="presParOf" srcId="{FDE93F78-0EDB-420D-B9D2-5DA8F0CF04A4}" destId="{DD5146A6-CB2D-4580-8656-326F85DF906E}" srcOrd="6" destOrd="0" presId="urn:microsoft.com/office/officeart/2005/8/layout/default"/>
    <dgm:cxn modelId="{7B65C7DA-85CF-4BE3-86AC-8F3CDC6B146C}" type="presParOf" srcId="{FDE93F78-0EDB-420D-B9D2-5DA8F0CF04A4}" destId="{5C0FBB06-59C6-4933-A8F3-BA5E6A943FF8}" srcOrd="7" destOrd="0" presId="urn:microsoft.com/office/officeart/2005/8/layout/default"/>
    <dgm:cxn modelId="{7292257C-5638-47BE-B200-29650864F44E}" type="presParOf" srcId="{FDE93F78-0EDB-420D-B9D2-5DA8F0CF04A4}" destId="{C7672140-08EA-469C-8033-45D124C62F0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3F6067-32B2-4205-80D9-8CB031B6FAA5}"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n-US"/>
        </a:p>
      </dgm:t>
    </dgm:pt>
    <dgm:pt modelId="{4DD9B544-92E5-420C-8521-3052DA3B37AE}">
      <dgm:prSet/>
      <dgm:spPr/>
      <dgm:t>
        <a:bodyPr/>
        <a:lstStyle/>
        <a:p>
          <a:r>
            <a:rPr lang="en-US" u="sng"/>
            <a:t>December Graduates:</a:t>
          </a:r>
          <a:endParaRPr lang="en-US"/>
        </a:p>
      </dgm:t>
    </dgm:pt>
    <dgm:pt modelId="{DBC4C153-D9D8-4682-9F64-2A400728FE68}" type="parTrans" cxnId="{91442A65-1068-40DA-98FA-D3B731B753BF}">
      <dgm:prSet/>
      <dgm:spPr/>
      <dgm:t>
        <a:bodyPr/>
        <a:lstStyle/>
        <a:p>
          <a:endParaRPr lang="en-US"/>
        </a:p>
      </dgm:t>
    </dgm:pt>
    <dgm:pt modelId="{5DA058B6-4F07-4F8F-B4C7-869261770A6F}" type="sibTrans" cxnId="{91442A65-1068-40DA-98FA-D3B731B753BF}">
      <dgm:prSet/>
      <dgm:spPr/>
      <dgm:t>
        <a:bodyPr/>
        <a:lstStyle/>
        <a:p>
          <a:endParaRPr lang="en-US"/>
        </a:p>
      </dgm:t>
    </dgm:pt>
    <dgm:pt modelId="{6DE856D1-FBA9-4A1A-A31E-C39053C954E9}">
      <dgm:prSet/>
      <dgm:spPr/>
      <dgm:t>
        <a:bodyPr/>
        <a:lstStyle/>
        <a:p>
          <a:r>
            <a:rPr lang="en-US"/>
            <a:t>You will receive a survey to complete in Naviance around </a:t>
          </a:r>
          <a:r>
            <a:rPr lang="en-US" b="1"/>
            <a:t>Thanksgiving Break.</a:t>
          </a:r>
          <a:endParaRPr lang="en-US"/>
        </a:p>
      </dgm:t>
    </dgm:pt>
    <dgm:pt modelId="{26C199A8-93C1-4677-955B-A359622CEF4F}" type="parTrans" cxnId="{F3D483B2-90A7-44B5-8018-52106C15C87B}">
      <dgm:prSet/>
      <dgm:spPr/>
      <dgm:t>
        <a:bodyPr/>
        <a:lstStyle/>
        <a:p>
          <a:endParaRPr lang="en-US"/>
        </a:p>
      </dgm:t>
    </dgm:pt>
    <dgm:pt modelId="{DB2A56A6-1661-4615-9AFC-23A428871BBF}" type="sibTrans" cxnId="{F3D483B2-90A7-44B5-8018-52106C15C87B}">
      <dgm:prSet/>
      <dgm:spPr/>
      <dgm:t>
        <a:bodyPr/>
        <a:lstStyle/>
        <a:p>
          <a:endParaRPr lang="en-US"/>
        </a:p>
      </dgm:t>
    </dgm:pt>
    <dgm:pt modelId="{78202EF1-646B-46A6-88B4-68D99B410662}">
      <dgm:prSet/>
      <dgm:spPr/>
      <dgm:t>
        <a:bodyPr/>
        <a:lstStyle/>
        <a:p>
          <a:r>
            <a:rPr lang="en-US" u="sng"/>
            <a:t>May Graduates:</a:t>
          </a:r>
          <a:endParaRPr lang="en-US"/>
        </a:p>
      </dgm:t>
    </dgm:pt>
    <dgm:pt modelId="{09BE62B5-A228-46A2-A988-29676405BD3D}" type="parTrans" cxnId="{372FE9F2-5212-4412-9843-5213205E2168}">
      <dgm:prSet/>
      <dgm:spPr/>
      <dgm:t>
        <a:bodyPr/>
        <a:lstStyle/>
        <a:p>
          <a:endParaRPr lang="en-US"/>
        </a:p>
      </dgm:t>
    </dgm:pt>
    <dgm:pt modelId="{8175170C-2106-4F2B-951B-4B0311B67B53}" type="sibTrans" cxnId="{372FE9F2-5212-4412-9843-5213205E2168}">
      <dgm:prSet/>
      <dgm:spPr/>
      <dgm:t>
        <a:bodyPr/>
        <a:lstStyle/>
        <a:p>
          <a:endParaRPr lang="en-US"/>
        </a:p>
      </dgm:t>
    </dgm:pt>
    <dgm:pt modelId="{E6F16578-5F4F-4F44-93DD-E318BC09621C}">
      <dgm:prSet/>
      <dgm:spPr/>
      <dgm:t>
        <a:bodyPr/>
        <a:lstStyle/>
        <a:p>
          <a:r>
            <a:rPr lang="en-US"/>
            <a:t>You will receive this survey </a:t>
          </a:r>
          <a:r>
            <a:rPr lang="en-US" b="1"/>
            <a:t>around early March</a:t>
          </a:r>
          <a:r>
            <a:rPr lang="en-US"/>
            <a:t>.</a:t>
          </a:r>
        </a:p>
      </dgm:t>
    </dgm:pt>
    <dgm:pt modelId="{75A96D86-FE49-4DD1-BF01-083210590005}" type="parTrans" cxnId="{704BBAF2-35C5-4FD5-AD71-5E0D93A96609}">
      <dgm:prSet/>
      <dgm:spPr/>
      <dgm:t>
        <a:bodyPr/>
        <a:lstStyle/>
        <a:p>
          <a:endParaRPr lang="en-US"/>
        </a:p>
      </dgm:t>
    </dgm:pt>
    <dgm:pt modelId="{D573159A-B37C-4967-90B8-24505253AA92}" type="sibTrans" cxnId="{704BBAF2-35C5-4FD5-AD71-5E0D93A96609}">
      <dgm:prSet/>
      <dgm:spPr/>
      <dgm:t>
        <a:bodyPr/>
        <a:lstStyle/>
        <a:p>
          <a:endParaRPr lang="en-US"/>
        </a:p>
      </dgm:t>
    </dgm:pt>
    <dgm:pt modelId="{086DA6E8-9C8C-4C98-9CD7-BB6C97B85E52}">
      <dgm:prSet/>
      <dgm:spPr/>
      <dgm:t>
        <a:bodyPr/>
        <a:lstStyle/>
        <a:p>
          <a:r>
            <a:rPr lang="en-US"/>
            <a:t>This survey is </a:t>
          </a:r>
          <a:r>
            <a:rPr lang="en-US" b="1"/>
            <a:t>REQUIRED</a:t>
          </a:r>
          <a:r>
            <a:rPr lang="en-US"/>
            <a:t> to complete before graduation.  Thanks!</a:t>
          </a:r>
        </a:p>
      </dgm:t>
    </dgm:pt>
    <dgm:pt modelId="{E4D8D350-D530-4BE5-9BD5-E222E18DA8CD}" type="parTrans" cxnId="{2B9D9BB9-EB32-4636-ACA5-44078707C925}">
      <dgm:prSet/>
      <dgm:spPr/>
      <dgm:t>
        <a:bodyPr/>
        <a:lstStyle/>
        <a:p>
          <a:endParaRPr lang="en-US"/>
        </a:p>
      </dgm:t>
    </dgm:pt>
    <dgm:pt modelId="{183C9D40-9826-4D1F-8A94-276AAF7CA31C}" type="sibTrans" cxnId="{2B9D9BB9-EB32-4636-ACA5-44078707C925}">
      <dgm:prSet/>
      <dgm:spPr/>
      <dgm:t>
        <a:bodyPr/>
        <a:lstStyle/>
        <a:p>
          <a:endParaRPr lang="en-US"/>
        </a:p>
      </dgm:t>
    </dgm:pt>
    <dgm:pt modelId="{90FA6ECA-09FC-430D-A164-D561CBE3EF09}" type="pres">
      <dgm:prSet presAssocID="{283F6067-32B2-4205-80D9-8CB031B6FAA5}" presName="linear" presStyleCnt="0">
        <dgm:presLayoutVars>
          <dgm:animLvl val="lvl"/>
          <dgm:resizeHandles val="exact"/>
        </dgm:presLayoutVars>
      </dgm:prSet>
      <dgm:spPr/>
    </dgm:pt>
    <dgm:pt modelId="{BEE63791-B212-4EA2-B1DE-1292F33147CA}" type="pres">
      <dgm:prSet presAssocID="{4DD9B544-92E5-420C-8521-3052DA3B37AE}" presName="parentText" presStyleLbl="node1" presStyleIdx="0" presStyleCnt="3">
        <dgm:presLayoutVars>
          <dgm:chMax val="0"/>
          <dgm:bulletEnabled val="1"/>
        </dgm:presLayoutVars>
      </dgm:prSet>
      <dgm:spPr/>
    </dgm:pt>
    <dgm:pt modelId="{1D65BDB7-36F7-4E70-8E55-F698A6AF8B4F}" type="pres">
      <dgm:prSet presAssocID="{4DD9B544-92E5-420C-8521-3052DA3B37AE}" presName="childText" presStyleLbl="revTx" presStyleIdx="0" presStyleCnt="2">
        <dgm:presLayoutVars>
          <dgm:bulletEnabled val="1"/>
        </dgm:presLayoutVars>
      </dgm:prSet>
      <dgm:spPr/>
    </dgm:pt>
    <dgm:pt modelId="{B52B1CD1-CE55-4C77-B004-AED6FFFA25CE}" type="pres">
      <dgm:prSet presAssocID="{78202EF1-646B-46A6-88B4-68D99B410662}" presName="parentText" presStyleLbl="node1" presStyleIdx="1" presStyleCnt="3">
        <dgm:presLayoutVars>
          <dgm:chMax val="0"/>
          <dgm:bulletEnabled val="1"/>
        </dgm:presLayoutVars>
      </dgm:prSet>
      <dgm:spPr/>
    </dgm:pt>
    <dgm:pt modelId="{8AB00D3B-8CAA-4964-8C89-1FC90ED32A17}" type="pres">
      <dgm:prSet presAssocID="{78202EF1-646B-46A6-88B4-68D99B410662}" presName="childText" presStyleLbl="revTx" presStyleIdx="1" presStyleCnt="2">
        <dgm:presLayoutVars>
          <dgm:bulletEnabled val="1"/>
        </dgm:presLayoutVars>
      </dgm:prSet>
      <dgm:spPr/>
    </dgm:pt>
    <dgm:pt modelId="{94DFF4BF-BF13-472C-9EC6-0F14B2286B3F}" type="pres">
      <dgm:prSet presAssocID="{086DA6E8-9C8C-4C98-9CD7-BB6C97B85E52}" presName="parentText" presStyleLbl="node1" presStyleIdx="2" presStyleCnt="3">
        <dgm:presLayoutVars>
          <dgm:chMax val="0"/>
          <dgm:bulletEnabled val="1"/>
        </dgm:presLayoutVars>
      </dgm:prSet>
      <dgm:spPr/>
    </dgm:pt>
  </dgm:ptLst>
  <dgm:cxnLst>
    <dgm:cxn modelId="{E1424A03-80BC-454E-B53D-0061F33841EC}" type="presOf" srcId="{4DD9B544-92E5-420C-8521-3052DA3B37AE}" destId="{BEE63791-B212-4EA2-B1DE-1292F33147CA}" srcOrd="0" destOrd="0" presId="urn:microsoft.com/office/officeart/2005/8/layout/vList2"/>
    <dgm:cxn modelId="{0498BE29-20EC-4E4B-B41D-BBD2D47D9C80}" type="presOf" srcId="{6DE856D1-FBA9-4A1A-A31E-C39053C954E9}" destId="{1D65BDB7-36F7-4E70-8E55-F698A6AF8B4F}" srcOrd="0" destOrd="0" presId="urn:microsoft.com/office/officeart/2005/8/layout/vList2"/>
    <dgm:cxn modelId="{91442A65-1068-40DA-98FA-D3B731B753BF}" srcId="{283F6067-32B2-4205-80D9-8CB031B6FAA5}" destId="{4DD9B544-92E5-420C-8521-3052DA3B37AE}" srcOrd="0" destOrd="0" parTransId="{DBC4C153-D9D8-4682-9F64-2A400728FE68}" sibTransId="{5DA058B6-4F07-4F8F-B4C7-869261770A6F}"/>
    <dgm:cxn modelId="{6E57CF9B-B3CD-40B2-90F6-2C124F8EAEB6}" type="presOf" srcId="{086DA6E8-9C8C-4C98-9CD7-BB6C97B85E52}" destId="{94DFF4BF-BF13-472C-9EC6-0F14B2286B3F}" srcOrd="0" destOrd="0" presId="urn:microsoft.com/office/officeart/2005/8/layout/vList2"/>
    <dgm:cxn modelId="{F3D483B2-90A7-44B5-8018-52106C15C87B}" srcId="{4DD9B544-92E5-420C-8521-3052DA3B37AE}" destId="{6DE856D1-FBA9-4A1A-A31E-C39053C954E9}" srcOrd="0" destOrd="0" parTransId="{26C199A8-93C1-4677-955B-A359622CEF4F}" sibTransId="{DB2A56A6-1661-4615-9AFC-23A428871BBF}"/>
    <dgm:cxn modelId="{2B9D9BB9-EB32-4636-ACA5-44078707C925}" srcId="{283F6067-32B2-4205-80D9-8CB031B6FAA5}" destId="{086DA6E8-9C8C-4C98-9CD7-BB6C97B85E52}" srcOrd="2" destOrd="0" parTransId="{E4D8D350-D530-4BE5-9BD5-E222E18DA8CD}" sibTransId="{183C9D40-9826-4D1F-8A94-276AAF7CA31C}"/>
    <dgm:cxn modelId="{0A65A3E8-6063-4258-A358-16CFCE3577B9}" type="presOf" srcId="{78202EF1-646B-46A6-88B4-68D99B410662}" destId="{B52B1CD1-CE55-4C77-B004-AED6FFFA25CE}" srcOrd="0" destOrd="0" presId="urn:microsoft.com/office/officeart/2005/8/layout/vList2"/>
    <dgm:cxn modelId="{BC4E4EE9-724F-4473-BB31-FD4BD26C7F39}" type="presOf" srcId="{E6F16578-5F4F-4F44-93DD-E318BC09621C}" destId="{8AB00D3B-8CAA-4964-8C89-1FC90ED32A17}" srcOrd="0" destOrd="0" presId="urn:microsoft.com/office/officeart/2005/8/layout/vList2"/>
    <dgm:cxn modelId="{704BBAF2-35C5-4FD5-AD71-5E0D93A96609}" srcId="{78202EF1-646B-46A6-88B4-68D99B410662}" destId="{E6F16578-5F4F-4F44-93DD-E318BC09621C}" srcOrd="0" destOrd="0" parTransId="{75A96D86-FE49-4DD1-BF01-083210590005}" sibTransId="{D573159A-B37C-4967-90B8-24505253AA92}"/>
    <dgm:cxn modelId="{372FE9F2-5212-4412-9843-5213205E2168}" srcId="{283F6067-32B2-4205-80D9-8CB031B6FAA5}" destId="{78202EF1-646B-46A6-88B4-68D99B410662}" srcOrd="1" destOrd="0" parTransId="{09BE62B5-A228-46A2-A988-29676405BD3D}" sibTransId="{8175170C-2106-4F2B-951B-4B0311B67B53}"/>
    <dgm:cxn modelId="{FA9034FE-7F74-4EAC-B7BF-C57B625BA008}" type="presOf" srcId="{283F6067-32B2-4205-80D9-8CB031B6FAA5}" destId="{90FA6ECA-09FC-430D-A164-D561CBE3EF09}" srcOrd="0" destOrd="0" presId="urn:microsoft.com/office/officeart/2005/8/layout/vList2"/>
    <dgm:cxn modelId="{AA7CB108-D5A9-43C8-A6F6-2A45AC990072}" type="presParOf" srcId="{90FA6ECA-09FC-430D-A164-D561CBE3EF09}" destId="{BEE63791-B212-4EA2-B1DE-1292F33147CA}" srcOrd="0" destOrd="0" presId="urn:microsoft.com/office/officeart/2005/8/layout/vList2"/>
    <dgm:cxn modelId="{879080CF-7787-4736-B166-A3DF1D1C39C4}" type="presParOf" srcId="{90FA6ECA-09FC-430D-A164-D561CBE3EF09}" destId="{1D65BDB7-36F7-4E70-8E55-F698A6AF8B4F}" srcOrd="1" destOrd="0" presId="urn:microsoft.com/office/officeart/2005/8/layout/vList2"/>
    <dgm:cxn modelId="{00818353-8AFF-4922-9165-4D9F19CDAB35}" type="presParOf" srcId="{90FA6ECA-09FC-430D-A164-D561CBE3EF09}" destId="{B52B1CD1-CE55-4C77-B004-AED6FFFA25CE}" srcOrd="2" destOrd="0" presId="urn:microsoft.com/office/officeart/2005/8/layout/vList2"/>
    <dgm:cxn modelId="{5104EBF9-9AB3-4F8B-90E0-C5CE8AC31EAF}" type="presParOf" srcId="{90FA6ECA-09FC-430D-A164-D561CBE3EF09}" destId="{8AB00D3B-8CAA-4964-8C89-1FC90ED32A17}" srcOrd="3" destOrd="0" presId="urn:microsoft.com/office/officeart/2005/8/layout/vList2"/>
    <dgm:cxn modelId="{18DAC775-137D-4C99-A5B1-790D11284656}" type="presParOf" srcId="{90FA6ECA-09FC-430D-A164-D561CBE3EF09}" destId="{94DFF4BF-BF13-472C-9EC6-0F14B2286B3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7FE92-905C-411B-85BB-EB152F865CE0}">
      <dsp:nvSpPr>
        <dsp:cNvPr id="0" name=""/>
        <dsp:cNvSpPr/>
      </dsp:nvSpPr>
      <dsp:spPr>
        <a:xfrm>
          <a:off x="0" y="103308"/>
          <a:ext cx="9604375" cy="4446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Mr. Austin Cannon  (A-C)</a:t>
          </a:r>
        </a:p>
      </dsp:txBody>
      <dsp:txXfrm>
        <a:off x="21704" y="125012"/>
        <a:ext cx="9560967" cy="401192"/>
      </dsp:txXfrm>
    </dsp:sp>
    <dsp:sp modelId="{D8235A20-47BD-4D87-9F83-183655779F7D}">
      <dsp:nvSpPr>
        <dsp:cNvPr id="0" name=""/>
        <dsp:cNvSpPr/>
      </dsp:nvSpPr>
      <dsp:spPr>
        <a:xfrm>
          <a:off x="0" y="602628"/>
          <a:ext cx="9604375" cy="4446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Mrs. Taylor Castellano (D-Hi)</a:t>
          </a:r>
        </a:p>
      </dsp:txBody>
      <dsp:txXfrm>
        <a:off x="21704" y="624332"/>
        <a:ext cx="9560967" cy="401192"/>
      </dsp:txXfrm>
    </dsp:sp>
    <dsp:sp modelId="{273A3D38-50BC-406A-9B88-7F4C24EB4F16}">
      <dsp:nvSpPr>
        <dsp:cNvPr id="0" name=""/>
        <dsp:cNvSpPr/>
      </dsp:nvSpPr>
      <dsp:spPr>
        <a:xfrm>
          <a:off x="0" y="1101948"/>
          <a:ext cx="9604375" cy="4446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Dr. Linda Shealy  (Ho-Me)</a:t>
          </a:r>
        </a:p>
      </dsp:txBody>
      <dsp:txXfrm>
        <a:off x="21704" y="1123652"/>
        <a:ext cx="9560967" cy="401192"/>
      </dsp:txXfrm>
    </dsp:sp>
    <dsp:sp modelId="{58358223-69D8-4D66-BCAE-490E2C73178B}">
      <dsp:nvSpPr>
        <dsp:cNvPr id="0" name=""/>
        <dsp:cNvSpPr/>
      </dsp:nvSpPr>
      <dsp:spPr>
        <a:xfrm>
          <a:off x="0" y="1601268"/>
          <a:ext cx="9604375" cy="4446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Mrs. Leza Aldridge  (Mf-R)</a:t>
          </a:r>
        </a:p>
      </dsp:txBody>
      <dsp:txXfrm>
        <a:off x="21704" y="1622972"/>
        <a:ext cx="9560967" cy="401192"/>
      </dsp:txXfrm>
    </dsp:sp>
    <dsp:sp modelId="{4CE66A5C-3C8E-4B18-8D64-B8C5375E38F2}">
      <dsp:nvSpPr>
        <dsp:cNvPr id="0" name=""/>
        <dsp:cNvSpPr/>
      </dsp:nvSpPr>
      <dsp:spPr>
        <a:xfrm>
          <a:off x="0" y="2100588"/>
          <a:ext cx="9604375" cy="4446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Ms. Kaylyn Brooks  (S-Z)</a:t>
          </a:r>
        </a:p>
      </dsp:txBody>
      <dsp:txXfrm>
        <a:off x="21704" y="2122292"/>
        <a:ext cx="9560967" cy="401192"/>
      </dsp:txXfrm>
    </dsp:sp>
    <dsp:sp modelId="{995A1689-D9B7-4250-B6AD-A37ABAC86F04}">
      <dsp:nvSpPr>
        <dsp:cNvPr id="0" name=""/>
        <dsp:cNvSpPr/>
      </dsp:nvSpPr>
      <dsp:spPr>
        <a:xfrm>
          <a:off x="0" y="2599908"/>
          <a:ext cx="9604375" cy="4446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Mrs. Brie Perozzi (Magnet) </a:t>
          </a:r>
        </a:p>
      </dsp:txBody>
      <dsp:txXfrm>
        <a:off x="21704" y="2621612"/>
        <a:ext cx="9560967" cy="401192"/>
      </dsp:txXfrm>
    </dsp:sp>
    <dsp:sp modelId="{E29C7CDA-99C8-4726-BF96-1997F80B4FEB}">
      <dsp:nvSpPr>
        <dsp:cNvPr id="0" name=""/>
        <dsp:cNvSpPr/>
      </dsp:nvSpPr>
      <dsp:spPr>
        <a:xfrm>
          <a:off x="0" y="3117449"/>
          <a:ext cx="9604375" cy="4446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Visit the counseling website at </a:t>
          </a:r>
          <a:r>
            <a:rPr lang="en-US" sz="1900" kern="1200" dirty="0">
              <a:hlinkClick xmlns:r="http://schemas.openxmlformats.org/officeDocument/2006/relationships" r:id="rId1"/>
            </a:rPr>
            <a:t>www.northcobbcounseling.weebly.com</a:t>
          </a:r>
          <a:endParaRPr lang="en-US" sz="1900" kern="1200" dirty="0"/>
        </a:p>
      </dsp:txBody>
      <dsp:txXfrm>
        <a:off x="21704" y="3139153"/>
        <a:ext cx="9560967" cy="401192"/>
      </dsp:txXfrm>
    </dsp:sp>
    <dsp:sp modelId="{FC5189F1-FEE9-47C8-B752-951C73E8DB84}">
      <dsp:nvSpPr>
        <dsp:cNvPr id="0" name=""/>
        <dsp:cNvSpPr/>
      </dsp:nvSpPr>
      <dsp:spPr>
        <a:xfrm>
          <a:off x="0" y="3543828"/>
          <a:ext cx="9604375"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3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 </a:t>
          </a:r>
        </a:p>
      </dsp:txBody>
      <dsp:txXfrm>
        <a:off x="0" y="3543828"/>
        <a:ext cx="9604375" cy="314640"/>
      </dsp:txXfrm>
    </dsp:sp>
    <dsp:sp modelId="{E63ED912-85BB-46AD-B563-C6F7267B8550}">
      <dsp:nvSpPr>
        <dsp:cNvPr id="0" name=""/>
        <dsp:cNvSpPr/>
      </dsp:nvSpPr>
      <dsp:spPr>
        <a:xfrm>
          <a:off x="0" y="3589407"/>
          <a:ext cx="9604375" cy="4446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@nchscounselors   - Instagram</a:t>
          </a:r>
        </a:p>
      </dsp:txBody>
      <dsp:txXfrm>
        <a:off x="21704" y="3611111"/>
        <a:ext cx="9560967" cy="4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F7314-6C18-45BF-9120-1CE5FCCB3484}">
      <dsp:nvSpPr>
        <dsp:cNvPr id="0" name=""/>
        <dsp:cNvSpPr/>
      </dsp:nvSpPr>
      <dsp:spPr>
        <a:xfrm>
          <a:off x="0" y="0"/>
          <a:ext cx="8163718" cy="111696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0" i="0" kern="1200" dirty="0">
              <a:latin typeface="Times New Roman" panose="02020603050405020304" pitchFamily="18" charset="0"/>
              <a:cs typeface="Times New Roman" panose="02020603050405020304" pitchFamily="18" charset="0"/>
            </a:rPr>
            <a:t>Check with individual school to see if the SAT/ACT is required</a:t>
          </a:r>
          <a:endParaRPr lang="en-US" sz="2000" kern="1200" dirty="0">
            <a:latin typeface="Times New Roman" panose="02020603050405020304" pitchFamily="18" charset="0"/>
            <a:cs typeface="Times New Roman" panose="02020603050405020304" pitchFamily="18" charset="0"/>
          </a:endParaRPr>
        </a:p>
      </dsp:txBody>
      <dsp:txXfrm>
        <a:off x="32715" y="32715"/>
        <a:ext cx="6958422" cy="1051538"/>
      </dsp:txXfrm>
    </dsp:sp>
    <dsp:sp modelId="{A79A6C14-DA81-400B-8DBC-8F846F5FC0A9}">
      <dsp:nvSpPr>
        <dsp:cNvPr id="0" name=""/>
        <dsp:cNvSpPr/>
      </dsp:nvSpPr>
      <dsp:spPr>
        <a:xfrm>
          <a:off x="720328" y="1303129"/>
          <a:ext cx="8163718" cy="1116968"/>
        </a:xfrm>
        <a:prstGeom prst="roundRect">
          <a:avLst>
            <a:gd name="adj" fmla="val 10000"/>
          </a:avLst>
        </a:prstGeom>
        <a:solidFill>
          <a:schemeClr val="accent2">
            <a:hueOff val="-1696488"/>
            <a:satOff val="5592"/>
            <a:lumOff val="5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i="0" kern="1200" dirty="0">
              <a:latin typeface="Times New Roman" panose="02020603050405020304" pitchFamily="18" charset="0"/>
              <a:cs typeface="Times New Roman" panose="02020603050405020304" pitchFamily="18" charset="0"/>
            </a:rPr>
            <a:t>Two-year school requirements – </a:t>
          </a:r>
        </a:p>
        <a:p>
          <a:pPr marL="0" lvl="0" indent="0" algn="l" defTabSz="889000">
            <a:lnSpc>
              <a:spcPct val="10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Requirements vary by 2-year College and Technical School. Check website for current requirements</a:t>
          </a:r>
        </a:p>
      </dsp:txBody>
      <dsp:txXfrm>
        <a:off x="753043" y="1335844"/>
        <a:ext cx="6651931" cy="1051538"/>
      </dsp:txXfrm>
    </dsp:sp>
    <dsp:sp modelId="{AEE229A9-3535-4285-A05F-0637CF322B9F}">
      <dsp:nvSpPr>
        <dsp:cNvPr id="0" name=""/>
        <dsp:cNvSpPr/>
      </dsp:nvSpPr>
      <dsp:spPr>
        <a:xfrm>
          <a:off x="1440656" y="2606258"/>
          <a:ext cx="8163718" cy="1116968"/>
        </a:xfrm>
        <a:prstGeom prst="roundRect">
          <a:avLst>
            <a:gd name="adj" fmla="val 10000"/>
          </a:avLst>
        </a:prstGeom>
        <a:solidFill>
          <a:schemeClr val="accent2">
            <a:hueOff val="-3392975"/>
            <a:satOff val="11185"/>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b="1" i="0" kern="1200" dirty="0">
              <a:latin typeface="Times New Roman" panose="02020603050405020304" pitchFamily="18" charset="0"/>
              <a:cs typeface="Times New Roman" panose="02020603050405020304" pitchFamily="18" charset="0"/>
            </a:rPr>
            <a:t>Transcript Requests – </a:t>
          </a:r>
          <a:r>
            <a:rPr lang="en-US" sz="2400" b="0" i="0" kern="1200" dirty="0">
              <a:latin typeface="Times New Roman" panose="02020603050405020304" pitchFamily="18" charset="0"/>
              <a:cs typeface="Times New Roman" panose="02020603050405020304" pitchFamily="18" charset="0"/>
            </a:rPr>
            <a:t>Most will require a minimum of your final transcript for proof of graduation. Follow transcript request process. </a:t>
          </a:r>
          <a:endParaRPr lang="en-US" sz="2400" kern="1200" dirty="0">
            <a:latin typeface="Times New Roman" panose="02020603050405020304" pitchFamily="18" charset="0"/>
            <a:cs typeface="Times New Roman" panose="02020603050405020304" pitchFamily="18" charset="0"/>
          </a:endParaRPr>
        </a:p>
      </dsp:txBody>
      <dsp:txXfrm>
        <a:off x="1473371" y="2638973"/>
        <a:ext cx="6651931" cy="1051538"/>
      </dsp:txXfrm>
    </dsp:sp>
    <dsp:sp modelId="{A131DF2B-EC1D-417B-8BA9-758C4051CB56}">
      <dsp:nvSpPr>
        <dsp:cNvPr id="0" name=""/>
        <dsp:cNvSpPr/>
      </dsp:nvSpPr>
      <dsp:spPr>
        <a:xfrm>
          <a:off x="7437689" y="847034"/>
          <a:ext cx="726029" cy="72602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601046" y="847034"/>
        <a:ext cx="399315" cy="546337"/>
      </dsp:txXfrm>
    </dsp:sp>
    <dsp:sp modelId="{B31928E0-99CF-4F85-B316-79C84D59F5C6}">
      <dsp:nvSpPr>
        <dsp:cNvPr id="0" name=""/>
        <dsp:cNvSpPr/>
      </dsp:nvSpPr>
      <dsp:spPr>
        <a:xfrm>
          <a:off x="8158017" y="2142717"/>
          <a:ext cx="726029" cy="726029"/>
        </a:xfrm>
        <a:prstGeom prst="downArrow">
          <a:avLst>
            <a:gd name="adj1" fmla="val 55000"/>
            <a:gd name="adj2" fmla="val 45000"/>
          </a:avLst>
        </a:prstGeom>
        <a:solidFill>
          <a:schemeClr val="accent2">
            <a:tint val="40000"/>
            <a:alpha val="90000"/>
            <a:hueOff val="-4192819"/>
            <a:satOff val="16804"/>
            <a:lumOff val="2495"/>
            <a:alphaOff val="0"/>
          </a:schemeClr>
        </a:solidFill>
        <a:ln w="15875" cap="flat" cmpd="sng" algn="ctr">
          <a:solidFill>
            <a:schemeClr val="accent2">
              <a:tint val="40000"/>
              <a:alpha val="90000"/>
              <a:hueOff val="-4192819"/>
              <a:satOff val="16804"/>
              <a:lumOff val="2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321374" y="2142717"/>
        <a:ext cx="399315" cy="546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395FA-DD1C-4DCE-99BD-FD0F5B96833E}">
      <dsp:nvSpPr>
        <dsp:cNvPr id="0" name=""/>
        <dsp:cNvSpPr/>
      </dsp:nvSpPr>
      <dsp:spPr>
        <a:xfrm>
          <a:off x="690751" y="264541"/>
          <a:ext cx="742710" cy="742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3D2808-1240-474B-A5F5-90450600ABE3}">
      <dsp:nvSpPr>
        <dsp:cNvPr id="0" name=""/>
        <dsp:cNvSpPr/>
      </dsp:nvSpPr>
      <dsp:spPr>
        <a:xfrm>
          <a:off x="1091" y="1158017"/>
          <a:ext cx="2122031" cy="1591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b="0" kern="1200" dirty="0">
              <a:latin typeface="Times New Roman" panose="02020603050405020304" pitchFamily="18" charset="0"/>
              <a:cs typeface="Times New Roman" panose="02020603050405020304" pitchFamily="18" charset="0"/>
            </a:rPr>
            <a:t>Typically have higher admission requirements </a:t>
          </a:r>
        </a:p>
      </dsp:txBody>
      <dsp:txXfrm>
        <a:off x="1091" y="1158017"/>
        <a:ext cx="2122031" cy="1591523"/>
      </dsp:txXfrm>
    </dsp:sp>
    <dsp:sp modelId="{5F8365A4-F405-416E-8CC9-D64F929D08EE}">
      <dsp:nvSpPr>
        <dsp:cNvPr id="0" name=""/>
        <dsp:cNvSpPr/>
      </dsp:nvSpPr>
      <dsp:spPr>
        <a:xfrm>
          <a:off x="1091" y="2819664"/>
          <a:ext cx="2122031" cy="95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1" kern="1200" baseline="0" dirty="0">
              <a:latin typeface="Times New Roman" panose="02020603050405020304" pitchFamily="18" charset="0"/>
              <a:cs typeface="Times New Roman" panose="02020603050405020304" pitchFamily="18" charset="0"/>
            </a:rPr>
            <a:t>i.</a:t>
          </a:r>
          <a:r>
            <a:rPr lang="en-US" sz="2400" b="1" kern="1200" baseline="0" dirty="0">
              <a:latin typeface="Times New Roman" panose="02020603050405020304" pitchFamily="18" charset="0"/>
              <a:cs typeface="Times New Roman" panose="02020603050405020304" pitchFamily="18" charset="0"/>
            </a:rPr>
            <a:t>e. higher GPA, higher test scores</a:t>
          </a:r>
          <a:endParaRPr lang="en-US" sz="2400" b="1" kern="1200" dirty="0">
            <a:latin typeface="Times New Roman" panose="02020603050405020304" pitchFamily="18" charset="0"/>
            <a:cs typeface="Times New Roman" panose="02020603050405020304" pitchFamily="18" charset="0"/>
          </a:endParaRPr>
        </a:p>
      </dsp:txBody>
      <dsp:txXfrm>
        <a:off x="1091" y="2819664"/>
        <a:ext cx="2122031" cy="951043"/>
      </dsp:txXfrm>
    </dsp:sp>
    <dsp:sp modelId="{C1751529-EB33-40D3-8F11-BDDFA555B53E}">
      <dsp:nvSpPr>
        <dsp:cNvPr id="0" name=""/>
        <dsp:cNvSpPr/>
      </dsp:nvSpPr>
      <dsp:spPr>
        <a:xfrm>
          <a:off x="3184138" y="264541"/>
          <a:ext cx="742710" cy="742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C24093-A5EE-4D8C-8B3C-90BA85746063}">
      <dsp:nvSpPr>
        <dsp:cNvPr id="0" name=""/>
        <dsp:cNvSpPr/>
      </dsp:nvSpPr>
      <dsp:spPr>
        <a:xfrm>
          <a:off x="2494478" y="1158017"/>
          <a:ext cx="2122031" cy="1591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b="0" kern="1200" dirty="0">
              <a:latin typeface="Times New Roman" panose="02020603050405020304" pitchFamily="18" charset="0"/>
              <a:cs typeface="Times New Roman" panose="02020603050405020304" pitchFamily="18" charset="0"/>
            </a:rPr>
            <a:t>On average it takes students four years to complete</a:t>
          </a:r>
        </a:p>
      </dsp:txBody>
      <dsp:txXfrm>
        <a:off x="2494478" y="1158017"/>
        <a:ext cx="2122031" cy="1591523"/>
      </dsp:txXfrm>
    </dsp:sp>
    <dsp:sp modelId="{0CF39E38-DA8C-4D7B-ABFA-403BA5E6A27C}">
      <dsp:nvSpPr>
        <dsp:cNvPr id="0" name=""/>
        <dsp:cNvSpPr/>
      </dsp:nvSpPr>
      <dsp:spPr>
        <a:xfrm>
          <a:off x="2494478" y="2819664"/>
          <a:ext cx="2122031" cy="951043"/>
        </a:xfrm>
        <a:prstGeom prst="rect">
          <a:avLst/>
        </a:prstGeom>
        <a:noFill/>
        <a:ln>
          <a:noFill/>
        </a:ln>
        <a:effectLst/>
      </dsp:spPr>
      <dsp:style>
        <a:lnRef idx="0">
          <a:scrgbClr r="0" g="0" b="0"/>
        </a:lnRef>
        <a:fillRef idx="0">
          <a:scrgbClr r="0" g="0" b="0"/>
        </a:fillRef>
        <a:effectRef idx="0">
          <a:scrgbClr r="0" g="0" b="0"/>
        </a:effectRef>
        <a:fontRef idx="minor"/>
      </dsp:style>
    </dsp:sp>
    <dsp:sp modelId="{BA739F12-A13C-411E-8247-62BC8A94186C}">
      <dsp:nvSpPr>
        <dsp:cNvPr id="0" name=""/>
        <dsp:cNvSpPr/>
      </dsp:nvSpPr>
      <dsp:spPr>
        <a:xfrm>
          <a:off x="5677525" y="264541"/>
          <a:ext cx="742710" cy="742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3DFCC0-386B-48E3-9A1E-73BBF2FC5AA2}">
      <dsp:nvSpPr>
        <dsp:cNvPr id="0" name=""/>
        <dsp:cNvSpPr/>
      </dsp:nvSpPr>
      <dsp:spPr>
        <a:xfrm>
          <a:off x="4987865" y="1158017"/>
          <a:ext cx="2122031" cy="1591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b="0" kern="1200" dirty="0">
              <a:latin typeface="Times New Roman" panose="02020603050405020304" pitchFamily="18" charset="0"/>
              <a:cs typeface="Times New Roman" panose="02020603050405020304" pitchFamily="18" charset="0"/>
            </a:rPr>
            <a:t>Students work towards a Bachelor’s, Master’s, Specialist’s, Doctorate. </a:t>
          </a:r>
        </a:p>
      </dsp:txBody>
      <dsp:txXfrm>
        <a:off x="4987865" y="1158017"/>
        <a:ext cx="2122031" cy="1591523"/>
      </dsp:txXfrm>
    </dsp:sp>
    <dsp:sp modelId="{54843DDC-E8E6-417C-8B38-5AF88A08BA89}">
      <dsp:nvSpPr>
        <dsp:cNvPr id="0" name=""/>
        <dsp:cNvSpPr/>
      </dsp:nvSpPr>
      <dsp:spPr>
        <a:xfrm>
          <a:off x="4987865" y="2819664"/>
          <a:ext cx="2122031" cy="951043"/>
        </a:xfrm>
        <a:prstGeom prst="rect">
          <a:avLst/>
        </a:prstGeom>
        <a:noFill/>
        <a:ln>
          <a:noFill/>
        </a:ln>
        <a:effectLst/>
      </dsp:spPr>
      <dsp:style>
        <a:lnRef idx="0">
          <a:scrgbClr r="0" g="0" b="0"/>
        </a:lnRef>
        <a:fillRef idx="0">
          <a:scrgbClr r="0" g="0" b="0"/>
        </a:fillRef>
        <a:effectRef idx="0">
          <a:scrgbClr r="0" g="0" b="0"/>
        </a:effectRef>
        <a:fontRef idx="minor"/>
      </dsp:style>
    </dsp:sp>
    <dsp:sp modelId="{DE19B2A3-3097-4E2A-934E-2392A54CB114}">
      <dsp:nvSpPr>
        <dsp:cNvPr id="0" name=""/>
        <dsp:cNvSpPr/>
      </dsp:nvSpPr>
      <dsp:spPr>
        <a:xfrm>
          <a:off x="8170912" y="264541"/>
          <a:ext cx="742710" cy="742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2C2754-EC87-4D7A-9729-061D95916B68}">
      <dsp:nvSpPr>
        <dsp:cNvPr id="0" name=""/>
        <dsp:cNvSpPr/>
      </dsp:nvSpPr>
      <dsp:spPr>
        <a:xfrm>
          <a:off x="7481251" y="1158017"/>
          <a:ext cx="2122031" cy="1591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b="0" kern="1200" dirty="0">
              <a:latin typeface="Times New Roman" panose="02020603050405020304" pitchFamily="18" charset="0"/>
              <a:cs typeface="Times New Roman" panose="02020603050405020304" pitchFamily="18" charset="0"/>
            </a:rPr>
            <a:t>SAT/ACT Test Scores are usually required</a:t>
          </a:r>
        </a:p>
      </dsp:txBody>
      <dsp:txXfrm>
        <a:off x="7481251" y="1158017"/>
        <a:ext cx="2122031" cy="1591523"/>
      </dsp:txXfrm>
    </dsp:sp>
    <dsp:sp modelId="{DC1D6D31-858C-4BE7-96F8-599337816972}">
      <dsp:nvSpPr>
        <dsp:cNvPr id="0" name=""/>
        <dsp:cNvSpPr/>
      </dsp:nvSpPr>
      <dsp:spPr>
        <a:xfrm>
          <a:off x="7481251" y="2819664"/>
          <a:ext cx="2122031" cy="95104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38171-DC7F-4EAD-9B42-E20F5382057A}">
      <dsp:nvSpPr>
        <dsp:cNvPr id="0" name=""/>
        <dsp:cNvSpPr/>
      </dsp:nvSpPr>
      <dsp:spPr>
        <a:xfrm>
          <a:off x="225102" y="2172"/>
          <a:ext cx="2860678" cy="171640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kern="1200"/>
            <a:t>Career Planning</a:t>
          </a:r>
        </a:p>
      </dsp:txBody>
      <dsp:txXfrm>
        <a:off x="225102" y="2172"/>
        <a:ext cx="2860678" cy="1716406"/>
      </dsp:txXfrm>
    </dsp:sp>
    <dsp:sp modelId="{00958F2C-40CF-435B-8B5E-30550FCA1627}">
      <dsp:nvSpPr>
        <dsp:cNvPr id="0" name=""/>
        <dsp:cNvSpPr/>
      </dsp:nvSpPr>
      <dsp:spPr>
        <a:xfrm>
          <a:off x="3371848" y="2172"/>
          <a:ext cx="2860678" cy="171640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kern="1200"/>
            <a:t>College Planning </a:t>
          </a:r>
        </a:p>
      </dsp:txBody>
      <dsp:txXfrm>
        <a:off x="3371848" y="2172"/>
        <a:ext cx="2860678" cy="1716406"/>
      </dsp:txXfrm>
    </dsp:sp>
    <dsp:sp modelId="{AA3E6A00-7A17-40FC-8D85-E78917805C55}">
      <dsp:nvSpPr>
        <dsp:cNvPr id="0" name=""/>
        <dsp:cNvSpPr/>
      </dsp:nvSpPr>
      <dsp:spPr>
        <a:xfrm>
          <a:off x="6518594" y="2172"/>
          <a:ext cx="2860678" cy="171640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kern="1200"/>
            <a:t>Resume Building</a:t>
          </a:r>
        </a:p>
      </dsp:txBody>
      <dsp:txXfrm>
        <a:off x="6518594" y="2172"/>
        <a:ext cx="2860678" cy="1716406"/>
      </dsp:txXfrm>
    </dsp:sp>
    <dsp:sp modelId="{DD5146A6-CB2D-4580-8656-326F85DF906E}">
      <dsp:nvSpPr>
        <dsp:cNvPr id="0" name=""/>
        <dsp:cNvSpPr/>
      </dsp:nvSpPr>
      <dsp:spPr>
        <a:xfrm>
          <a:off x="1798475" y="2004647"/>
          <a:ext cx="2860678" cy="171640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kern="1200"/>
            <a:t>Communicating with your Counselor</a:t>
          </a:r>
        </a:p>
      </dsp:txBody>
      <dsp:txXfrm>
        <a:off x="1798475" y="2004647"/>
        <a:ext cx="2860678" cy="1716406"/>
      </dsp:txXfrm>
    </dsp:sp>
    <dsp:sp modelId="{C7672140-08EA-469C-8033-45D124C62F09}">
      <dsp:nvSpPr>
        <dsp:cNvPr id="0" name=""/>
        <dsp:cNvSpPr/>
      </dsp:nvSpPr>
      <dsp:spPr>
        <a:xfrm>
          <a:off x="4945221" y="2004647"/>
          <a:ext cx="2860678" cy="171640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kern="1200"/>
            <a:t>Scholarship Searches</a:t>
          </a:r>
        </a:p>
      </dsp:txBody>
      <dsp:txXfrm>
        <a:off x="4945221" y="2004647"/>
        <a:ext cx="2860678" cy="1716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63791-B212-4EA2-B1DE-1292F33147CA}">
      <dsp:nvSpPr>
        <dsp:cNvPr id="0" name=""/>
        <dsp:cNvSpPr/>
      </dsp:nvSpPr>
      <dsp:spPr>
        <a:xfrm>
          <a:off x="0" y="493485"/>
          <a:ext cx="9603771" cy="60840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u="sng" kern="1200"/>
            <a:t>December Graduates:</a:t>
          </a:r>
          <a:endParaRPr lang="en-US" sz="2600" kern="1200"/>
        </a:p>
      </dsp:txBody>
      <dsp:txXfrm>
        <a:off x="29700" y="523185"/>
        <a:ext cx="9544371" cy="549000"/>
      </dsp:txXfrm>
    </dsp:sp>
    <dsp:sp modelId="{1D65BDB7-36F7-4E70-8E55-F698A6AF8B4F}">
      <dsp:nvSpPr>
        <dsp:cNvPr id="0" name=""/>
        <dsp:cNvSpPr/>
      </dsp:nvSpPr>
      <dsp:spPr>
        <a:xfrm>
          <a:off x="0" y="1101885"/>
          <a:ext cx="960377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2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You will receive a survey to complete in Naviance around </a:t>
          </a:r>
          <a:r>
            <a:rPr lang="en-US" sz="2000" b="1" kern="1200"/>
            <a:t>Thanksgiving Break.</a:t>
          </a:r>
          <a:endParaRPr lang="en-US" sz="2000" kern="1200"/>
        </a:p>
      </dsp:txBody>
      <dsp:txXfrm>
        <a:off x="0" y="1101885"/>
        <a:ext cx="9603771" cy="430560"/>
      </dsp:txXfrm>
    </dsp:sp>
    <dsp:sp modelId="{B52B1CD1-CE55-4C77-B004-AED6FFFA25CE}">
      <dsp:nvSpPr>
        <dsp:cNvPr id="0" name=""/>
        <dsp:cNvSpPr/>
      </dsp:nvSpPr>
      <dsp:spPr>
        <a:xfrm>
          <a:off x="0" y="1532445"/>
          <a:ext cx="9603771" cy="60840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u="sng" kern="1200"/>
            <a:t>May Graduates:</a:t>
          </a:r>
          <a:endParaRPr lang="en-US" sz="2600" kern="1200"/>
        </a:p>
      </dsp:txBody>
      <dsp:txXfrm>
        <a:off x="29700" y="1562145"/>
        <a:ext cx="9544371" cy="549000"/>
      </dsp:txXfrm>
    </dsp:sp>
    <dsp:sp modelId="{8AB00D3B-8CAA-4964-8C89-1FC90ED32A17}">
      <dsp:nvSpPr>
        <dsp:cNvPr id="0" name=""/>
        <dsp:cNvSpPr/>
      </dsp:nvSpPr>
      <dsp:spPr>
        <a:xfrm>
          <a:off x="0" y="2140845"/>
          <a:ext cx="960377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2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You will receive this survey </a:t>
          </a:r>
          <a:r>
            <a:rPr lang="en-US" sz="2000" b="1" kern="1200"/>
            <a:t>around early March</a:t>
          </a:r>
          <a:r>
            <a:rPr lang="en-US" sz="2000" kern="1200"/>
            <a:t>.</a:t>
          </a:r>
        </a:p>
      </dsp:txBody>
      <dsp:txXfrm>
        <a:off x="0" y="2140845"/>
        <a:ext cx="9603771" cy="430560"/>
      </dsp:txXfrm>
    </dsp:sp>
    <dsp:sp modelId="{94DFF4BF-BF13-472C-9EC6-0F14B2286B3F}">
      <dsp:nvSpPr>
        <dsp:cNvPr id="0" name=""/>
        <dsp:cNvSpPr/>
      </dsp:nvSpPr>
      <dsp:spPr>
        <a:xfrm>
          <a:off x="0" y="2571405"/>
          <a:ext cx="9603771" cy="60840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This survey is </a:t>
          </a:r>
          <a:r>
            <a:rPr lang="en-US" sz="2600" b="1" kern="1200"/>
            <a:t>REQUIRED</a:t>
          </a:r>
          <a:r>
            <a:rPr lang="en-US" sz="2600" kern="1200"/>
            <a:t> to complete before graduation.  Thanks!</a:t>
          </a:r>
        </a:p>
      </dsp:txBody>
      <dsp:txXfrm>
        <a:off x="29700" y="2601105"/>
        <a:ext cx="9544371" cy="549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41070-2553-4F7A-96BC-4D877595F78E}"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C146A-F8D6-4621-A055-CC3D47AB873D}" type="slidenum">
              <a:rPr lang="en-US" smtClean="0"/>
              <a:t>‹#›</a:t>
            </a:fld>
            <a:endParaRPr lang="en-US"/>
          </a:p>
        </p:txBody>
      </p:sp>
    </p:spTree>
    <p:extLst>
      <p:ext uri="{BB962C8B-B14F-4D97-AF65-F5344CB8AC3E}">
        <p14:creationId xmlns:p14="http://schemas.microsoft.com/office/powerpoint/2010/main" val="373468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 insert department</a:t>
            </a:r>
            <a:r>
              <a:rPr lang="en-US" baseline="0" dirty="0"/>
              <a:t> information on this slide. Make sure to include clerks especially if they assist with transcripts, </a:t>
            </a:r>
            <a:r>
              <a:rPr lang="en-US" baseline="0" dirty="0" err="1"/>
              <a:t>etc</a:t>
            </a:r>
            <a:r>
              <a:rPr lang="en-US" baseline="0" dirty="0"/>
              <a:t>!</a:t>
            </a:r>
          </a:p>
          <a:p>
            <a:r>
              <a:rPr lang="en-US" baseline="0" dirty="0"/>
              <a:t>It is also helpful to include your chosen contact information for your school so students know how you prefer them to reach out. (email address, QR code, etc.)</a:t>
            </a:r>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3</a:t>
            </a:fld>
            <a:endParaRPr lang="en-US" dirty="0"/>
          </a:p>
        </p:txBody>
      </p:sp>
    </p:spTree>
    <p:extLst>
      <p:ext uri="{BB962C8B-B14F-4D97-AF65-F5344CB8AC3E}">
        <p14:creationId xmlns:p14="http://schemas.microsoft.com/office/powerpoint/2010/main" val="4162383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This is the *NEW* Naviance home screen that students will see when they log in. Before beginning any activities, have the students click on "Select Path", review the pathways with them, and have them select their primary path. Students can also choose a secondary path if they are interested.</a:t>
            </a:r>
          </a:p>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18</a:t>
            </a:fld>
            <a:endParaRPr lang="en-US" dirty="0"/>
          </a:p>
        </p:txBody>
      </p:sp>
    </p:spTree>
    <p:extLst>
      <p:ext uri="{BB962C8B-B14F-4D97-AF65-F5344CB8AC3E}">
        <p14:creationId xmlns:p14="http://schemas.microsoft.com/office/powerpoint/2010/main" val="1764462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cs typeface="Calibri"/>
              </a:rPr>
              <a:t>Choosing a path individualizes content on Naviance for each student. There are 8 pathway options:</a:t>
            </a:r>
          </a:p>
          <a:p>
            <a:pPr marL="0" indent="0">
              <a:buFont typeface="Arial" panose="020B0604020202020204" pitchFamily="34" charset="0"/>
              <a:buNone/>
            </a:pPr>
            <a:endParaRPr lang="en-US" dirty="0">
              <a:cs typeface="Calibri"/>
            </a:endParaRPr>
          </a:p>
          <a:p>
            <a:pPr marL="171450" indent="-171450">
              <a:buFont typeface="Arial" panose="020B0604020202020204" pitchFamily="34" charset="0"/>
              <a:buChar char="•"/>
            </a:pPr>
            <a:r>
              <a:rPr lang="en-US" dirty="0">
                <a:cs typeface="Calibri"/>
              </a:rPr>
              <a:t>College: Associate's Degree – earning a degree or certificate in 2 years (usually at a junior college or 2 year college)</a:t>
            </a:r>
          </a:p>
          <a:p>
            <a:pPr marL="171450" indent="-171450">
              <a:buFont typeface="Arial" panose="020B0604020202020204" pitchFamily="34" charset="0"/>
              <a:buChar char="•"/>
            </a:pPr>
            <a:r>
              <a:rPr lang="en-US" dirty="0">
                <a:cs typeface="Calibri"/>
              </a:rPr>
              <a:t>College: Bachelor's Degree – earning a degree in 4 years by attending a private or public college or university</a:t>
            </a:r>
          </a:p>
          <a:p>
            <a:pPr marL="171450" indent="-171450">
              <a:buFont typeface="Arial" panose="020B0604020202020204" pitchFamily="34" charset="0"/>
              <a:buChar char="•"/>
            </a:pPr>
            <a:r>
              <a:rPr lang="en-US" dirty="0">
                <a:cs typeface="Calibri"/>
              </a:rPr>
              <a:t>Career Education or Trade School – training programs usually at a technical college that earns you a certificate or associate's degree for an industry (e.g. health care, cosmetology, welding, plumbing)</a:t>
            </a:r>
          </a:p>
          <a:p>
            <a:pPr marL="171450" indent="-171450">
              <a:buFont typeface="Arial" panose="020B0604020202020204" pitchFamily="34" charset="0"/>
              <a:buChar char="•"/>
            </a:pPr>
            <a:r>
              <a:rPr lang="en-US" dirty="0">
                <a:cs typeface="Calibri"/>
              </a:rPr>
              <a:t>Apprenticeship Program – on-the-job training (usually paid) that leads to a trade or profession</a:t>
            </a:r>
          </a:p>
          <a:p>
            <a:pPr marL="171450" indent="-171450">
              <a:buFont typeface="Arial" panose="020B0604020202020204" pitchFamily="34" charset="0"/>
              <a:buChar char="•"/>
            </a:pPr>
            <a:r>
              <a:rPr lang="en-US" dirty="0">
                <a:cs typeface="Calibri"/>
              </a:rPr>
              <a:t>Military Service – enlisting in a branch of the military right after high school or joining after college (Army, Navy, Air Force, Marine Corps, Coast Guard, Space Force)</a:t>
            </a:r>
          </a:p>
          <a:p>
            <a:pPr marL="171450" indent="-171450">
              <a:buFont typeface="Arial" panose="020B0604020202020204" pitchFamily="34" charset="0"/>
              <a:buChar char="•"/>
            </a:pPr>
            <a:r>
              <a:rPr lang="en-US" dirty="0">
                <a:cs typeface="Calibri"/>
              </a:rPr>
              <a:t>Employment – entering the work force right after high school with no formal training or education</a:t>
            </a:r>
          </a:p>
          <a:p>
            <a:pPr marL="171450" indent="-171450">
              <a:buFont typeface="Arial" panose="020B0604020202020204" pitchFamily="34" charset="0"/>
              <a:buChar char="•"/>
            </a:pPr>
            <a:r>
              <a:rPr lang="en-US" dirty="0">
                <a:cs typeface="Calibri"/>
              </a:rPr>
              <a:t>Undecided – not sure yet</a:t>
            </a:r>
          </a:p>
          <a:p>
            <a:pPr marL="171450" indent="-171450">
              <a:buFont typeface="Arial" panose="020B0604020202020204" pitchFamily="34" charset="0"/>
              <a:buChar char="•"/>
            </a:pPr>
            <a:r>
              <a:rPr lang="en-US" dirty="0">
                <a:cs typeface="Calibri"/>
              </a:rPr>
              <a:t>Gap or Service Year – taking a year off between high school and your post-secondary path (sometimes looks like volunteer or mission work depending on what your interests are)</a:t>
            </a:r>
          </a:p>
          <a:p>
            <a:endParaRPr lang="en-US" dirty="0"/>
          </a:p>
        </p:txBody>
      </p:sp>
      <p:sp>
        <p:nvSpPr>
          <p:cNvPr id="4" name="Slide Number Placeholder 3"/>
          <p:cNvSpPr>
            <a:spLocks noGrp="1"/>
          </p:cNvSpPr>
          <p:nvPr>
            <p:ph type="sldNum" sz="quarter" idx="5"/>
          </p:nvPr>
        </p:nvSpPr>
        <p:spPr/>
        <p:txBody>
          <a:bodyPr/>
          <a:lstStyle/>
          <a:p>
            <a:fld id="{32CC146A-F8D6-4621-A055-CC3D47AB873D}" type="slidenum">
              <a:rPr lang="en-US" smtClean="0"/>
              <a:t>19</a:t>
            </a:fld>
            <a:endParaRPr lang="en-US"/>
          </a:p>
        </p:txBody>
      </p:sp>
    </p:spTree>
    <p:extLst>
      <p:ext uri="{BB962C8B-B14F-4D97-AF65-F5344CB8AC3E}">
        <p14:creationId xmlns:p14="http://schemas.microsoft.com/office/powerpoint/2010/main" val="56549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put the email that they will use for college and scholarship applications, one that they will check regularly and one that is professional/appropriate! </a:t>
            </a:r>
          </a:p>
          <a:p>
            <a:r>
              <a:rPr lang="en-US" dirty="0"/>
              <a:t>Students cannot use their Cobb email as they will not receive emails from Naviance or Colleges b/c of the county filter. </a:t>
            </a:r>
          </a:p>
        </p:txBody>
      </p:sp>
      <p:sp>
        <p:nvSpPr>
          <p:cNvPr id="4" name="Slide Number Placeholder 3"/>
          <p:cNvSpPr>
            <a:spLocks noGrp="1"/>
          </p:cNvSpPr>
          <p:nvPr>
            <p:ph type="sldNum" sz="quarter" idx="5"/>
          </p:nvPr>
        </p:nvSpPr>
        <p:spPr/>
        <p:txBody>
          <a:bodyPr/>
          <a:lstStyle/>
          <a:p>
            <a:fld id="{32CC146A-F8D6-4621-A055-CC3D47AB873D}" type="slidenum">
              <a:rPr lang="en-US" smtClean="0"/>
              <a:t>20</a:t>
            </a:fld>
            <a:endParaRPr lang="en-US"/>
          </a:p>
        </p:txBody>
      </p:sp>
    </p:spTree>
    <p:extLst>
      <p:ext uri="{BB962C8B-B14F-4D97-AF65-F5344CB8AC3E}">
        <p14:creationId xmlns:p14="http://schemas.microsoft.com/office/powerpoint/2010/main" val="407702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C146A-F8D6-4621-A055-CC3D47AB873D}" type="slidenum">
              <a:rPr lang="en-US" smtClean="0"/>
              <a:t>22</a:t>
            </a:fld>
            <a:endParaRPr lang="en-US"/>
          </a:p>
        </p:txBody>
      </p:sp>
    </p:spTree>
    <p:extLst>
      <p:ext uri="{BB962C8B-B14F-4D97-AF65-F5344CB8AC3E}">
        <p14:creationId xmlns:p14="http://schemas.microsoft.com/office/powerpoint/2010/main" val="1041549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C146A-F8D6-4621-A055-CC3D47AB873D}" type="slidenum">
              <a:rPr lang="en-US" smtClean="0"/>
              <a:t>23</a:t>
            </a:fld>
            <a:endParaRPr lang="en-US"/>
          </a:p>
        </p:txBody>
      </p:sp>
    </p:spTree>
    <p:extLst>
      <p:ext uri="{BB962C8B-B14F-4D97-AF65-F5344CB8AC3E}">
        <p14:creationId xmlns:p14="http://schemas.microsoft.com/office/powerpoint/2010/main" val="1487141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C146A-F8D6-4621-A055-CC3D47AB873D}" type="slidenum">
              <a:rPr lang="en-US" smtClean="0"/>
              <a:t>24</a:t>
            </a:fld>
            <a:endParaRPr lang="en-US"/>
          </a:p>
        </p:txBody>
      </p:sp>
    </p:spTree>
    <p:extLst>
      <p:ext uri="{BB962C8B-B14F-4D97-AF65-F5344CB8AC3E}">
        <p14:creationId xmlns:p14="http://schemas.microsoft.com/office/powerpoint/2010/main" val="348899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C146A-F8D6-4621-A055-CC3D47AB873D}" type="slidenum">
              <a:rPr lang="en-US" smtClean="0"/>
              <a:t>26</a:t>
            </a:fld>
            <a:endParaRPr lang="en-US"/>
          </a:p>
        </p:txBody>
      </p:sp>
    </p:spTree>
    <p:extLst>
      <p:ext uri="{BB962C8B-B14F-4D97-AF65-F5344CB8AC3E}">
        <p14:creationId xmlns:p14="http://schemas.microsoft.com/office/powerpoint/2010/main" val="494774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C146A-F8D6-4621-A055-CC3D47AB873D}" type="slidenum">
              <a:rPr lang="en-US" smtClean="0"/>
              <a:t>27</a:t>
            </a:fld>
            <a:endParaRPr lang="en-US"/>
          </a:p>
        </p:txBody>
      </p:sp>
    </p:spTree>
    <p:extLst>
      <p:ext uri="{BB962C8B-B14F-4D97-AF65-F5344CB8AC3E}">
        <p14:creationId xmlns:p14="http://schemas.microsoft.com/office/powerpoint/2010/main" val="2425986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Emory- Common App school but student has not indicated how they are applying so counselor doesn’t know how to send transcript.</a:t>
            </a:r>
          </a:p>
          <a:p>
            <a:pPr marL="228600" indent="-228600">
              <a:buAutoNum type="arabicPeriod"/>
            </a:pPr>
            <a:r>
              <a:rPr lang="en-US" dirty="0"/>
              <a:t>GA State- Common App school and student indicated they are using common app to apply so counselor can send transcript </a:t>
            </a:r>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32CC146A-F8D6-4621-A055-CC3D47AB873D}" type="slidenum">
              <a:rPr lang="en-US" smtClean="0"/>
              <a:t>28</a:t>
            </a:fld>
            <a:endParaRPr lang="en-US"/>
          </a:p>
        </p:txBody>
      </p:sp>
    </p:spTree>
    <p:extLst>
      <p:ext uri="{BB962C8B-B14F-4D97-AF65-F5344CB8AC3E}">
        <p14:creationId xmlns:p14="http://schemas.microsoft.com/office/powerpoint/2010/main" val="788221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edit if your school/teachers have a specific process or a survey to complete in Naviance for teachers to use when writing recommendations. </a:t>
            </a:r>
          </a:p>
        </p:txBody>
      </p:sp>
      <p:sp>
        <p:nvSpPr>
          <p:cNvPr id="4" name="Slide Number Placeholder 3"/>
          <p:cNvSpPr>
            <a:spLocks noGrp="1"/>
          </p:cNvSpPr>
          <p:nvPr>
            <p:ph type="sldNum" sz="quarter" idx="5"/>
          </p:nvPr>
        </p:nvSpPr>
        <p:spPr/>
        <p:txBody>
          <a:bodyPr/>
          <a:lstStyle/>
          <a:p>
            <a:fld id="{32CC146A-F8D6-4621-A055-CC3D47AB873D}" type="slidenum">
              <a:rPr lang="en-US" smtClean="0"/>
              <a:t>33</a:t>
            </a:fld>
            <a:endParaRPr lang="en-US"/>
          </a:p>
        </p:txBody>
      </p:sp>
    </p:spTree>
    <p:extLst>
      <p:ext uri="{BB962C8B-B14F-4D97-AF65-F5344CB8AC3E}">
        <p14:creationId xmlns:p14="http://schemas.microsoft.com/office/powerpoint/2010/main" val="251352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any additional sites as well as personalize for your school.</a:t>
            </a:r>
          </a:p>
        </p:txBody>
      </p:sp>
      <p:sp>
        <p:nvSpPr>
          <p:cNvPr id="4" name="Slide Number Placeholder 3"/>
          <p:cNvSpPr>
            <a:spLocks noGrp="1"/>
          </p:cNvSpPr>
          <p:nvPr>
            <p:ph type="sldNum" sz="quarter" idx="5"/>
          </p:nvPr>
        </p:nvSpPr>
        <p:spPr/>
        <p:txBody>
          <a:bodyPr/>
          <a:lstStyle/>
          <a:p>
            <a:fld id="{32CC146A-F8D6-4621-A055-CC3D47AB873D}" type="slidenum">
              <a:rPr lang="en-US" smtClean="0"/>
              <a:t>4</a:t>
            </a:fld>
            <a:endParaRPr lang="en-US"/>
          </a:p>
        </p:txBody>
      </p:sp>
    </p:spTree>
    <p:extLst>
      <p:ext uri="{BB962C8B-B14F-4D97-AF65-F5344CB8AC3E}">
        <p14:creationId xmlns:p14="http://schemas.microsoft.com/office/powerpoint/2010/main" val="203736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it says – required, --allowed they DO NOT need to get recommendations </a:t>
            </a:r>
            <a:r>
              <a:rPr lang="en-US" dirty="0">
                <a:sym typeface="Wingdings" panose="05000000000000000000" pitchFamily="2" charset="2"/>
              </a:rPr>
              <a:t> </a:t>
            </a:r>
          </a:p>
          <a:p>
            <a:r>
              <a:rPr lang="en-US" dirty="0">
                <a:sym typeface="Wingdings" panose="05000000000000000000" pitchFamily="2" charset="2"/>
              </a:rPr>
              <a:t>Also, if they request more than the allowed number of recs whatever teacher sends their letter first gets it! (example above– GT only allows 1 rec, if you request Math and English teacher and English sends first Tech will not get Math rec (which they prefer)). </a:t>
            </a:r>
            <a:endParaRPr lang="en-US" dirty="0"/>
          </a:p>
        </p:txBody>
      </p:sp>
      <p:sp>
        <p:nvSpPr>
          <p:cNvPr id="4" name="Slide Number Placeholder 3"/>
          <p:cNvSpPr>
            <a:spLocks noGrp="1"/>
          </p:cNvSpPr>
          <p:nvPr>
            <p:ph type="sldNum" sz="quarter" idx="5"/>
          </p:nvPr>
        </p:nvSpPr>
        <p:spPr/>
        <p:txBody>
          <a:bodyPr/>
          <a:lstStyle/>
          <a:p>
            <a:fld id="{32CC146A-F8D6-4621-A055-CC3D47AB873D}" type="slidenum">
              <a:rPr lang="en-US" smtClean="0"/>
              <a:t>34</a:t>
            </a:fld>
            <a:endParaRPr lang="en-US"/>
          </a:p>
        </p:txBody>
      </p:sp>
    </p:spTree>
    <p:extLst>
      <p:ext uri="{BB962C8B-B14F-4D97-AF65-F5344CB8AC3E}">
        <p14:creationId xmlns:p14="http://schemas.microsoft.com/office/powerpoint/2010/main" val="1581605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school’s process here.</a:t>
            </a:r>
          </a:p>
        </p:txBody>
      </p:sp>
      <p:sp>
        <p:nvSpPr>
          <p:cNvPr id="4" name="Slide Number Placeholder 3"/>
          <p:cNvSpPr>
            <a:spLocks noGrp="1"/>
          </p:cNvSpPr>
          <p:nvPr>
            <p:ph type="sldNum" sz="quarter" idx="5"/>
          </p:nvPr>
        </p:nvSpPr>
        <p:spPr/>
        <p:txBody>
          <a:bodyPr/>
          <a:lstStyle/>
          <a:p>
            <a:fld id="{32CC146A-F8D6-4621-A055-CC3D47AB873D}" type="slidenum">
              <a:rPr lang="en-US" smtClean="0"/>
              <a:t>36</a:t>
            </a:fld>
            <a:endParaRPr lang="en-US"/>
          </a:p>
        </p:txBody>
      </p:sp>
    </p:spTree>
    <p:extLst>
      <p:ext uri="{BB962C8B-B14F-4D97-AF65-F5344CB8AC3E}">
        <p14:creationId xmlns:p14="http://schemas.microsoft.com/office/powerpoint/2010/main" val="2034964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You need to update this slide with your school’s process ***</a:t>
            </a:r>
          </a:p>
        </p:txBody>
      </p:sp>
      <p:sp>
        <p:nvSpPr>
          <p:cNvPr id="4" name="Slide Number Placeholder 3"/>
          <p:cNvSpPr>
            <a:spLocks noGrp="1"/>
          </p:cNvSpPr>
          <p:nvPr>
            <p:ph type="sldNum" sz="quarter" idx="5"/>
          </p:nvPr>
        </p:nvSpPr>
        <p:spPr/>
        <p:txBody>
          <a:bodyPr/>
          <a:lstStyle/>
          <a:p>
            <a:fld id="{32CC146A-F8D6-4621-A055-CC3D47AB873D}" type="slidenum">
              <a:rPr lang="en-US" smtClean="0"/>
              <a:t>37</a:t>
            </a:fld>
            <a:endParaRPr lang="en-US"/>
          </a:p>
        </p:txBody>
      </p:sp>
    </p:spTree>
    <p:extLst>
      <p:ext uri="{BB962C8B-B14F-4D97-AF65-F5344CB8AC3E}">
        <p14:creationId xmlns:p14="http://schemas.microsoft.com/office/powerpoint/2010/main" val="2421664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school’s CEEB code! </a:t>
            </a:r>
          </a:p>
        </p:txBody>
      </p:sp>
      <p:sp>
        <p:nvSpPr>
          <p:cNvPr id="4" name="Slide Number Placeholder 3"/>
          <p:cNvSpPr>
            <a:spLocks noGrp="1"/>
          </p:cNvSpPr>
          <p:nvPr>
            <p:ph type="sldNum" sz="quarter" idx="5"/>
          </p:nvPr>
        </p:nvSpPr>
        <p:spPr/>
        <p:txBody>
          <a:bodyPr/>
          <a:lstStyle/>
          <a:p>
            <a:fld id="{32CC146A-F8D6-4621-A055-CC3D47AB873D}" type="slidenum">
              <a:rPr lang="en-US" smtClean="0"/>
              <a:t>38</a:t>
            </a:fld>
            <a:endParaRPr lang="en-US"/>
          </a:p>
        </p:txBody>
      </p:sp>
    </p:spTree>
    <p:extLst>
      <p:ext uri="{BB962C8B-B14F-4D97-AF65-F5344CB8AC3E}">
        <p14:creationId xmlns:p14="http://schemas.microsoft.com/office/powerpoint/2010/main" val="1466713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this to reflect your school’s process.</a:t>
            </a:r>
          </a:p>
        </p:txBody>
      </p:sp>
      <p:sp>
        <p:nvSpPr>
          <p:cNvPr id="4" name="Slide Number Placeholder 3"/>
          <p:cNvSpPr>
            <a:spLocks noGrp="1"/>
          </p:cNvSpPr>
          <p:nvPr>
            <p:ph type="sldNum" sz="quarter" idx="5"/>
          </p:nvPr>
        </p:nvSpPr>
        <p:spPr/>
        <p:txBody>
          <a:bodyPr/>
          <a:lstStyle/>
          <a:p>
            <a:fld id="{32CC146A-F8D6-4621-A055-CC3D47AB873D}" type="slidenum">
              <a:rPr lang="en-US" smtClean="0"/>
              <a:t>39</a:t>
            </a:fld>
            <a:endParaRPr lang="en-US"/>
          </a:p>
        </p:txBody>
      </p:sp>
    </p:spTree>
    <p:extLst>
      <p:ext uri="{BB962C8B-B14F-4D97-AF65-F5344CB8AC3E}">
        <p14:creationId xmlns:p14="http://schemas.microsoft.com/office/powerpoint/2010/main" val="2779150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C146A-F8D6-4621-A055-CC3D47AB873D}" type="slidenum">
              <a:rPr lang="en-US" smtClean="0"/>
              <a:t>41</a:t>
            </a:fld>
            <a:endParaRPr lang="en-US"/>
          </a:p>
        </p:txBody>
      </p:sp>
    </p:spTree>
    <p:extLst>
      <p:ext uri="{BB962C8B-B14F-4D97-AF65-F5344CB8AC3E}">
        <p14:creationId xmlns:p14="http://schemas.microsoft.com/office/powerpoint/2010/main" val="803280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0755E8-0951-47EC-8260-720C9BFBD1DD}" type="slidenum">
              <a:rPr lang="en-US" smtClean="0"/>
              <a:pPr/>
              <a:t>46</a:t>
            </a:fld>
            <a:endParaRPr lang="en-US"/>
          </a:p>
        </p:txBody>
      </p:sp>
    </p:spTree>
    <p:extLst>
      <p:ext uri="{BB962C8B-B14F-4D97-AF65-F5344CB8AC3E}">
        <p14:creationId xmlns:p14="http://schemas.microsoft.com/office/powerpoint/2010/main" val="724484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C146A-F8D6-4621-A055-CC3D47AB873D}" type="slidenum">
              <a:rPr lang="en-US" smtClean="0"/>
              <a:t>47</a:t>
            </a:fld>
            <a:endParaRPr lang="en-US"/>
          </a:p>
        </p:txBody>
      </p:sp>
    </p:spTree>
    <p:extLst>
      <p:ext uri="{BB962C8B-B14F-4D97-AF65-F5344CB8AC3E}">
        <p14:creationId xmlns:p14="http://schemas.microsoft.com/office/powerpoint/2010/main" val="344270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C146A-F8D6-4621-A055-CC3D47AB873D}" type="slidenum">
              <a:rPr lang="en-US" smtClean="0"/>
              <a:t>6</a:t>
            </a:fld>
            <a:endParaRPr lang="en-US"/>
          </a:p>
        </p:txBody>
      </p:sp>
    </p:spTree>
    <p:extLst>
      <p:ext uri="{BB962C8B-B14F-4D97-AF65-F5344CB8AC3E}">
        <p14:creationId xmlns:p14="http://schemas.microsoft.com/office/powerpoint/2010/main" val="163833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add any school specific process or procedures regarding Military Recruiters to this slide. </a:t>
            </a:r>
          </a:p>
        </p:txBody>
      </p:sp>
      <p:sp>
        <p:nvSpPr>
          <p:cNvPr id="4" name="Slide Number Placeholder 3"/>
          <p:cNvSpPr>
            <a:spLocks noGrp="1"/>
          </p:cNvSpPr>
          <p:nvPr>
            <p:ph type="sldNum" sz="quarter" idx="5"/>
          </p:nvPr>
        </p:nvSpPr>
        <p:spPr/>
        <p:txBody>
          <a:bodyPr/>
          <a:lstStyle/>
          <a:p>
            <a:fld id="{32CC146A-F8D6-4621-A055-CC3D47AB873D}" type="slidenum">
              <a:rPr lang="en-US" smtClean="0"/>
              <a:t>7</a:t>
            </a:fld>
            <a:endParaRPr lang="en-US"/>
          </a:p>
        </p:txBody>
      </p:sp>
    </p:spTree>
    <p:extLst>
      <p:ext uri="{BB962C8B-B14F-4D97-AF65-F5344CB8AC3E}">
        <p14:creationId xmlns:p14="http://schemas.microsoft.com/office/powerpoint/2010/main" val="93550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C146A-F8D6-4621-A055-CC3D47AB873D}" type="slidenum">
              <a:rPr lang="en-US" smtClean="0"/>
              <a:t>9</a:t>
            </a:fld>
            <a:endParaRPr lang="en-US"/>
          </a:p>
        </p:txBody>
      </p:sp>
    </p:spTree>
    <p:extLst>
      <p:ext uri="{BB962C8B-B14F-4D97-AF65-F5344CB8AC3E}">
        <p14:creationId xmlns:p14="http://schemas.microsoft.com/office/powerpoint/2010/main" val="75307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look for a school’s “freshmen profile” not just what their admission minimums are. </a:t>
            </a:r>
          </a:p>
        </p:txBody>
      </p:sp>
      <p:sp>
        <p:nvSpPr>
          <p:cNvPr id="4" name="Slide Number Placeholder 3"/>
          <p:cNvSpPr>
            <a:spLocks noGrp="1"/>
          </p:cNvSpPr>
          <p:nvPr>
            <p:ph type="sldNum" sz="quarter" idx="5"/>
          </p:nvPr>
        </p:nvSpPr>
        <p:spPr/>
        <p:txBody>
          <a:bodyPr/>
          <a:lstStyle/>
          <a:p>
            <a:fld id="{32CC146A-F8D6-4621-A055-CC3D47AB873D}" type="slidenum">
              <a:rPr lang="en-US" smtClean="0"/>
              <a:t>12</a:t>
            </a:fld>
            <a:endParaRPr lang="en-US"/>
          </a:p>
        </p:txBody>
      </p:sp>
    </p:spTree>
    <p:extLst>
      <p:ext uri="{BB962C8B-B14F-4D97-AF65-F5344CB8AC3E}">
        <p14:creationId xmlns:p14="http://schemas.microsoft.com/office/powerpoint/2010/main" val="367454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C146A-F8D6-4621-A055-CC3D47AB873D}" type="slidenum">
              <a:rPr lang="en-US" smtClean="0"/>
              <a:t>13</a:t>
            </a:fld>
            <a:endParaRPr lang="en-US"/>
          </a:p>
        </p:txBody>
      </p:sp>
    </p:spTree>
    <p:extLst>
      <p:ext uri="{BB962C8B-B14F-4D97-AF65-F5344CB8AC3E}">
        <p14:creationId xmlns:p14="http://schemas.microsoft.com/office/powerpoint/2010/main" val="133118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C146A-F8D6-4621-A055-CC3D47AB873D}" type="slidenum">
              <a:rPr lang="en-US" smtClean="0"/>
              <a:t>14</a:t>
            </a:fld>
            <a:endParaRPr lang="en-US"/>
          </a:p>
        </p:txBody>
      </p:sp>
    </p:spTree>
    <p:extLst>
      <p:ext uri="{BB962C8B-B14F-4D97-AF65-F5344CB8AC3E}">
        <p14:creationId xmlns:p14="http://schemas.microsoft.com/office/powerpoint/2010/main" val="2050906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30000" dirty="0"/>
              <a:t>th</a:t>
            </a:r>
            <a:r>
              <a:rPr lang="en-US" dirty="0"/>
              <a:t> CC handout</a:t>
            </a:r>
          </a:p>
        </p:txBody>
      </p:sp>
      <p:sp>
        <p:nvSpPr>
          <p:cNvPr id="4" name="Slide Number Placeholder 3"/>
          <p:cNvSpPr>
            <a:spLocks noGrp="1"/>
          </p:cNvSpPr>
          <p:nvPr>
            <p:ph type="sldNum" sz="quarter" idx="10"/>
          </p:nvPr>
        </p:nvSpPr>
        <p:spPr/>
        <p:txBody>
          <a:bodyPr/>
          <a:lstStyle/>
          <a:p>
            <a:fld id="{1C0755E8-0951-47EC-8260-720C9BFBD1DD}" type="slidenum">
              <a:rPr lang="en-US" smtClean="0"/>
              <a:pPr/>
              <a:t>16</a:t>
            </a:fld>
            <a:endParaRPr lang="en-US"/>
          </a:p>
        </p:txBody>
      </p:sp>
    </p:spTree>
    <p:extLst>
      <p:ext uri="{BB962C8B-B14F-4D97-AF65-F5344CB8AC3E}">
        <p14:creationId xmlns:p14="http://schemas.microsoft.com/office/powerpoint/2010/main" val="126658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2BA161-A242-40E0-880D-AE303466E69D}" type="datetimeFigureOut">
              <a:rPr lang="en-US" smtClean="0"/>
              <a:t>9/20/2023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1629F7D8-701D-4554-9B78-2C4C80A3305B}"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53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BA161-A242-40E0-880D-AE303466E69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F7D8-701D-4554-9B78-2C4C80A3305B}"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702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BA161-A242-40E0-880D-AE303466E69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F7D8-701D-4554-9B78-2C4C80A3305B}"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2515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2BA161-A242-40E0-880D-AE303466E69D}"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9F7D8-701D-4554-9B78-2C4C80A3305B}" type="slidenum">
              <a:rPr lang="en-US" smtClean="0"/>
              <a:t>‹#›</a:t>
            </a:fld>
            <a:endParaRPr lang="en-US"/>
          </a:p>
        </p:txBody>
      </p:sp>
    </p:spTree>
    <p:extLst>
      <p:ext uri="{BB962C8B-B14F-4D97-AF65-F5344CB8AC3E}">
        <p14:creationId xmlns:p14="http://schemas.microsoft.com/office/powerpoint/2010/main" val="202298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BA161-A242-40E0-880D-AE303466E69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F7D8-701D-4554-9B78-2C4C80A3305B}"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751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2BA161-A242-40E0-880D-AE303466E69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F7D8-701D-4554-9B78-2C4C80A3305B}"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764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2BA161-A242-40E0-880D-AE303466E69D}"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9F7D8-701D-4554-9B78-2C4C80A3305B}"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081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2BA161-A242-40E0-880D-AE303466E69D}"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9F7D8-701D-4554-9B78-2C4C80A3305B}"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738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2BA161-A242-40E0-880D-AE303466E69D}"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9F7D8-701D-4554-9B78-2C4C80A3305B}"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39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BA161-A242-40E0-880D-AE303466E69D}"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9F7D8-701D-4554-9B78-2C4C80A3305B}" type="slidenum">
              <a:rPr lang="en-US" smtClean="0"/>
              <a:t>‹#›</a:t>
            </a:fld>
            <a:endParaRPr lang="en-US"/>
          </a:p>
        </p:txBody>
      </p:sp>
    </p:spTree>
    <p:extLst>
      <p:ext uri="{BB962C8B-B14F-4D97-AF65-F5344CB8AC3E}">
        <p14:creationId xmlns:p14="http://schemas.microsoft.com/office/powerpoint/2010/main" val="218781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2BA161-A242-40E0-880D-AE303466E69D}"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9F7D8-701D-4554-9B78-2C4C80A3305B}"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994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42BA161-A242-40E0-880D-AE303466E69D}" type="datetimeFigureOut">
              <a:rPr lang="en-US" smtClean="0"/>
              <a:t>9/20/2023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1629F7D8-701D-4554-9B78-2C4C80A3305B}"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14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42BA161-A242-40E0-880D-AE303466E69D}" type="datetimeFigureOut">
              <a:rPr lang="en-US" smtClean="0"/>
              <a:t>9/20/2023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629F7D8-701D-4554-9B78-2C4C80A3305B}"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9182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2" Type="http://schemas.openxmlformats.org/officeDocument/2006/relationships/hyperlink" Target="http://www.cobbk12.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s://studentportal.cobbk12.or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creencast.com/t/wJlv73VNdeA"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actstudent.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udentaid.gov/h/apply-for-aid/fafsa" TargetMode="External"/><Relationship Id="rId7" Type="http://schemas.openxmlformats.org/officeDocument/2006/relationships/hyperlink" Target="https://www.commonapp.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act.org/" TargetMode="External"/><Relationship Id="rId5" Type="http://schemas.openxmlformats.org/officeDocument/2006/relationships/hyperlink" Target="https://www.collegeboard.org/" TargetMode="External"/><Relationship Id="rId4" Type="http://schemas.openxmlformats.org/officeDocument/2006/relationships/hyperlink" Target="https://www.gafutures.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24994-0C73-4996-A799-2EB54461DFE1}"/>
              </a:ext>
            </a:extLst>
          </p:cNvPr>
          <p:cNvSpPr>
            <a:spLocks noGrp="1"/>
          </p:cNvSpPr>
          <p:nvPr>
            <p:ph type="ctrTitle"/>
          </p:nvPr>
        </p:nvSpPr>
        <p:spPr>
          <a:xfrm>
            <a:off x="643467" y="658316"/>
            <a:ext cx="10692588" cy="3417558"/>
          </a:xfrm>
        </p:spPr>
        <p:txBody>
          <a:bodyPr anchor="ctr">
            <a:normAutofit/>
          </a:bodyPr>
          <a:lstStyle/>
          <a:p>
            <a:pPr algn="ctr"/>
            <a:r>
              <a:rPr lang="en-US" sz="5400" b="1" i="0" kern="1200" cap="all" dirty="0">
                <a:solidFill>
                  <a:schemeClr val="tx1"/>
                </a:solidFill>
                <a:effectLst/>
                <a:latin typeface="Times New Roman" panose="02020603050405020304" pitchFamily="18" charset="0"/>
                <a:ea typeface="+mj-ea"/>
                <a:cs typeface="Times New Roman" panose="02020603050405020304" pitchFamily="18" charset="0"/>
              </a:rPr>
              <a:t>  12</a:t>
            </a:r>
            <a:r>
              <a:rPr lang="en-US" sz="5400" b="1" i="0" kern="1200" cap="all" baseline="30000" dirty="0">
                <a:solidFill>
                  <a:schemeClr val="tx1"/>
                </a:solidFill>
                <a:effectLst/>
                <a:latin typeface="Times New Roman" panose="02020603050405020304" pitchFamily="18" charset="0"/>
                <a:ea typeface="+mj-ea"/>
                <a:cs typeface="Times New Roman" panose="02020603050405020304" pitchFamily="18" charset="0"/>
              </a:rPr>
              <a:t>th</a:t>
            </a:r>
            <a:r>
              <a:rPr lang="en-US" sz="5400" b="1" i="0" kern="1200" cap="all" dirty="0">
                <a:solidFill>
                  <a:schemeClr val="tx1"/>
                </a:solidFill>
                <a:effectLst/>
                <a:latin typeface="Times New Roman" panose="02020603050405020304" pitchFamily="18" charset="0"/>
                <a:ea typeface="+mj-ea"/>
                <a:cs typeface="Times New Roman" panose="02020603050405020304" pitchFamily="18" charset="0"/>
              </a:rPr>
              <a:t> Grade </a:t>
            </a:r>
            <a:br>
              <a:rPr lang="en-US" sz="5400" b="1" i="0" kern="1200" cap="all" dirty="0">
                <a:solidFill>
                  <a:schemeClr val="tx1"/>
                </a:solidFill>
                <a:effectLst/>
                <a:latin typeface="Times New Roman" panose="02020603050405020304" pitchFamily="18" charset="0"/>
                <a:ea typeface="+mj-ea"/>
                <a:cs typeface="Times New Roman" panose="02020603050405020304" pitchFamily="18" charset="0"/>
              </a:rPr>
            </a:br>
            <a:r>
              <a:rPr lang="en-US" sz="5400" b="1" i="0" kern="1200" cap="all" dirty="0">
                <a:solidFill>
                  <a:schemeClr val="tx1"/>
                </a:solidFill>
                <a:effectLst/>
                <a:latin typeface="Times New Roman" panose="02020603050405020304" pitchFamily="18" charset="0"/>
                <a:ea typeface="+mj-ea"/>
                <a:cs typeface="Times New Roman" panose="02020603050405020304" pitchFamily="18" charset="0"/>
              </a:rPr>
              <a:t>Counseling Lesson</a:t>
            </a:r>
            <a:endParaRPr lang="en-US" sz="5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01F00E5-1ADA-4E13-9C60-2B939C15D04E}"/>
              </a:ext>
            </a:extLst>
          </p:cNvPr>
          <p:cNvSpPr txBox="1"/>
          <p:nvPr/>
        </p:nvSpPr>
        <p:spPr>
          <a:xfrm>
            <a:off x="3302529" y="4947018"/>
            <a:ext cx="7043504" cy="527595"/>
          </a:xfrm>
          <a:prstGeom prst="rect">
            <a:avLst/>
          </a:prstGeom>
          <a:noFill/>
        </p:spPr>
        <p:txBody>
          <a:bodyPr wrap="square" rtlCol="0">
            <a:spAutoFit/>
          </a:bodyPr>
          <a:lstStyle/>
          <a:p>
            <a:pPr>
              <a:spcAft>
                <a:spcPts val="600"/>
              </a:spcAft>
            </a:pPr>
            <a:r>
              <a:rPr lang="en-US" sz="2800" kern="1200" dirty="0">
                <a:solidFill>
                  <a:schemeClr val="tx1"/>
                </a:solidFill>
                <a:latin typeface="Times New Roman" panose="02020603050405020304" pitchFamily="18" charset="0"/>
                <a:cs typeface="Times New Roman" panose="02020603050405020304" pitchFamily="18" charset="0"/>
              </a:rPr>
              <a:t>Presented By: Your School Counselors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6796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60B3F-839A-4783-848B-CF34326206A2}"/>
              </a:ext>
            </a:extLst>
          </p:cNvPr>
          <p:cNvSpPr>
            <a:spLocks noGrp="1"/>
          </p:cNvSpPr>
          <p:nvPr>
            <p:ph type="title"/>
          </p:nvPr>
        </p:nvSpPr>
        <p:spPr>
          <a:xfrm>
            <a:off x="1451579" y="804519"/>
            <a:ext cx="9603275" cy="1049235"/>
          </a:xfrm>
        </p:spPr>
        <p:txBody>
          <a:bodyPr>
            <a:normAutofit/>
          </a:bodyPr>
          <a:lstStyle/>
          <a:p>
            <a:r>
              <a:rPr lang="en-US" sz="4400" b="1" dirty="0">
                <a:latin typeface="Times New Roman" panose="02020603050405020304" pitchFamily="18" charset="0"/>
                <a:cs typeface="Times New Roman" panose="02020603050405020304" pitchFamily="18" charset="0"/>
              </a:rPr>
              <a:t>4-Year College/University</a:t>
            </a:r>
          </a:p>
        </p:txBody>
      </p:sp>
      <p:cxnSp>
        <p:nvCxnSpPr>
          <p:cNvPr id="22"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4" name="Content Placeholder 2">
            <a:extLst>
              <a:ext uri="{FF2B5EF4-FFF2-40B4-BE49-F238E27FC236}">
                <a16:creationId xmlns:a16="http://schemas.microsoft.com/office/drawing/2014/main" id="{1CBBD201-CA85-6E3D-EE99-E1C31CD382B0}"/>
              </a:ext>
            </a:extLst>
          </p:cNvPr>
          <p:cNvGraphicFramePr>
            <a:graphicFrameLocks noGrp="1"/>
          </p:cNvGraphicFramePr>
          <p:nvPr>
            <p:ph idx="1"/>
            <p:extLst>
              <p:ext uri="{D42A27DB-BD31-4B8C-83A1-F6EECF244321}">
                <p14:modId xmlns:p14="http://schemas.microsoft.com/office/powerpoint/2010/main" val="2871136202"/>
              </p:ext>
            </p:extLst>
          </p:nvPr>
        </p:nvGraphicFramePr>
        <p:xfrm>
          <a:off x="1450975" y="2019475"/>
          <a:ext cx="9604375" cy="4035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50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illede 32" descr="Blue sky Corner.jpg"/>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1"/>
            <a:ext cx="9395012"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8"/>
          <p:cNvSpPr>
            <a:spLocks noChangeArrowheads="1"/>
          </p:cNvSpPr>
          <p:nvPr/>
        </p:nvSpPr>
        <p:spPr bwMode="gray">
          <a:xfrm>
            <a:off x="1061291" y="176687"/>
            <a:ext cx="10228168" cy="644081"/>
          </a:xfrm>
          <a:prstGeom prst="rect">
            <a:avLst/>
          </a:prstGeom>
          <a:noFill/>
          <a:ln w="9525">
            <a:noFill/>
            <a:miter lim="800000"/>
            <a:headEnd/>
            <a:tailEnd/>
          </a:ln>
        </p:spPr>
        <p:txBody>
          <a:bodyPr lIns="0" rIns="0" anchor="ctr"/>
          <a:lstStyle/>
          <a:p>
            <a:pPr algn="ctr">
              <a:defRPr/>
            </a:pPr>
            <a:r>
              <a:rPr lang="de-DE" sz="4000" b="1" kern="0" dirty="0">
                <a:solidFill>
                  <a:sysClr val="windowText" lastClr="000000"/>
                </a:solidFill>
                <a:latin typeface="Times New Roman" panose="02020603050405020304" pitchFamily="18" charset="0"/>
                <a:cs typeface="Times New Roman" panose="02020603050405020304" pitchFamily="18" charset="0"/>
              </a:rPr>
              <a:t>FACTORS FOR COLLEGE ADMISSION</a:t>
            </a:r>
            <a:endParaRPr lang="de-DE" sz="4400" b="1" kern="0" dirty="0">
              <a:solidFill>
                <a:sysClr val="windowText" lastClr="000000"/>
              </a:solidFill>
              <a:latin typeface="Times New Roman" panose="02020603050405020304" pitchFamily="18" charset="0"/>
              <a:cs typeface="Times New Roman" panose="02020603050405020304" pitchFamily="18" charset="0"/>
            </a:endParaRPr>
          </a:p>
        </p:txBody>
      </p:sp>
      <p:sp>
        <p:nvSpPr>
          <p:cNvPr id="54" name="Freeform 68"/>
          <p:cNvSpPr>
            <a:spLocks/>
          </p:cNvSpPr>
          <p:nvPr/>
        </p:nvSpPr>
        <p:spPr bwMode="auto">
          <a:xfrm>
            <a:off x="1536475" y="3058666"/>
            <a:ext cx="4605337" cy="382905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da-DK" kern="0">
              <a:solidFill>
                <a:sysClr val="window" lastClr="FFFFFF"/>
              </a:solidFill>
              <a:latin typeface="Calibri"/>
            </a:endParaRPr>
          </a:p>
        </p:txBody>
      </p:sp>
      <p:sp>
        <p:nvSpPr>
          <p:cNvPr id="56" name="Freeform 70"/>
          <p:cNvSpPr>
            <a:spLocks/>
          </p:cNvSpPr>
          <p:nvPr/>
        </p:nvSpPr>
        <p:spPr bwMode="auto">
          <a:xfrm>
            <a:off x="3786188" y="3032126"/>
            <a:ext cx="4525962" cy="3825875"/>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da-DK" kern="0">
              <a:solidFill>
                <a:sysClr val="window" lastClr="FFFFFF"/>
              </a:solidFill>
              <a:latin typeface="Calibri"/>
            </a:endParaRPr>
          </a:p>
        </p:txBody>
      </p:sp>
      <p:sp>
        <p:nvSpPr>
          <p:cNvPr id="57" name="Freeform 71"/>
          <p:cNvSpPr>
            <a:spLocks/>
          </p:cNvSpPr>
          <p:nvPr/>
        </p:nvSpPr>
        <p:spPr bwMode="auto">
          <a:xfrm>
            <a:off x="6175375" y="3086100"/>
            <a:ext cx="4502150" cy="382905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da-DK" kern="0">
              <a:solidFill>
                <a:sysClr val="window" lastClr="FFFFFF"/>
              </a:solidFill>
              <a:latin typeface="Calibri"/>
            </a:endParaRPr>
          </a:p>
        </p:txBody>
      </p:sp>
      <p:sp>
        <p:nvSpPr>
          <p:cNvPr id="60" name="Tekstboks 59"/>
          <p:cNvSpPr txBox="1"/>
          <p:nvPr/>
        </p:nvSpPr>
        <p:spPr>
          <a:xfrm rot="3089004">
            <a:off x="7539023" y="5224320"/>
            <a:ext cx="2307042" cy="523220"/>
          </a:xfrm>
          <a:prstGeom prst="rect">
            <a:avLst/>
          </a:prstGeom>
          <a:noFill/>
        </p:spPr>
        <p:txBody>
          <a:bodyPr wrap="none">
            <a:spAutoFit/>
          </a:bodyPr>
          <a:lstStyle/>
          <a:p>
            <a:pPr>
              <a:defRPr/>
            </a:pPr>
            <a:r>
              <a:rPr lang="da-DK" sz="2800" b="1" dirty="0">
                <a:solidFill>
                  <a:schemeClr val="accent5">
                    <a:lumMod val="20000"/>
                    <a:lumOff val="80000"/>
                  </a:schemeClr>
                </a:solidFill>
              </a:rPr>
              <a:t>TEST SCORES</a:t>
            </a:r>
          </a:p>
        </p:txBody>
      </p:sp>
      <p:sp>
        <p:nvSpPr>
          <p:cNvPr id="61" name="Tekstboks 60"/>
          <p:cNvSpPr txBox="1"/>
          <p:nvPr/>
        </p:nvSpPr>
        <p:spPr>
          <a:xfrm rot="7815830" flipV="1">
            <a:off x="954235" y="5659376"/>
            <a:ext cx="3489655" cy="523220"/>
          </a:xfrm>
          <a:prstGeom prst="rect">
            <a:avLst/>
          </a:prstGeom>
          <a:noFill/>
        </p:spPr>
        <p:txBody>
          <a:bodyPr wrap="square">
            <a:spAutoFit/>
          </a:bodyPr>
          <a:lstStyle/>
          <a:p>
            <a:pPr algn="r">
              <a:defRPr/>
            </a:pPr>
            <a:r>
              <a:rPr lang="da-DK" sz="2800" b="1" dirty="0">
                <a:solidFill>
                  <a:schemeClr val="accent5">
                    <a:lumMod val="20000"/>
                    <a:lumOff val="80000"/>
                  </a:schemeClr>
                </a:solidFill>
              </a:rPr>
              <a:t>RIGOR OF CLASSES</a:t>
            </a:r>
          </a:p>
        </p:txBody>
      </p:sp>
      <p:sp>
        <p:nvSpPr>
          <p:cNvPr id="62" name="Tekstboks 61"/>
          <p:cNvSpPr txBox="1"/>
          <p:nvPr/>
        </p:nvSpPr>
        <p:spPr>
          <a:xfrm rot="5400000" flipV="1">
            <a:off x="4769422" y="5333095"/>
            <a:ext cx="2053107" cy="1384995"/>
          </a:xfrm>
          <a:prstGeom prst="rect">
            <a:avLst/>
          </a:prstGeom>
          <a:noFill/>
        </p:spPr>
        <p:txBody>
          <a:bodyPr wrap="square">
            <a:spAutoFit/>
          </a:bodyPr>
          <a:lstStyle/>
          <a:p>
            <a:pPr algn="r">
              <a:defRPr/>
            </a:pPr>
            <a:endParaRPr lang="da-DK" sz="2800" b="1" dirty="0">
              <a:solidFill>
                <a:schemeClr val="accent5">
                  <a:lumMod val="20000"/>
                  <a:lumOff val="80000"/>
                </a:schemeClr>
              </a:solidFill>
            </a:endParaRPr>
          </a:p>
          <a:p>
            <a:pPr algn="r">
              <a:defRPr/>
            </a:pPr>
            <a:r>
              <a:rPr lang="da-DK" sz="2800" b="1" dirty="0">
                <a:solidFill>
                  <a:schemeClr val="accent5">
                    <a:lumMod val="20000"/>
                    <a:lumOff val="80000"/>
                  </a:schemeClr>
                </a:solidFill>
              </a:rPr>
              <a:t>GRADES &amp; GPA</a:t>
            </a:r>
          </a:p>
        </p:txBody>
      </p:sp>
      <p:grpSp>
        <p:nvGrpSpPr>
          <p:cNvPr id="2059" name="Gruppe 36"/>
          <p:cNvGrpSpPr>
            <a:grpSpLocks/>
          </p:cNvGrpSpPr>
          <p:nvPr/>
        </p:nvGrpSpPr>
        <p:grpSpPr bwMode="auto">
          <a:xfrm>
            <a:off x="5838825" y="1562100"/>
            <a:ext cx="630238" cy="1524000"/>
            <a:chOff x="3429000" y="809625"/>
            <a:chExt cx="2417763" cy="5848350"/>
          </a:xfrm>
        </p:grpSpPr>
        <p:grpSp>
          <p:nvGrpSpPr>
            <p:cNvPr id="2064" name="Gruppe 70"/>
            <p:cNvGrpSpPr>
              <a:grpSpLocks/>
            </p:cNvGrpSpPr>
            <p:nvPr/>
          </p:nvGrpSpPr>
          <p:grpSpPr bwMode="auto">
            <a:xfrm>
              <a:off x="3429000" y="809625"/>
              <a:ext cx="2417763" cy="5848350"/>
              <a:chOff x="7627938" y="4784725"/>
              <a:chExt cx="3409950" cy="8248650"/>
            </a:xfrm>
          </p:grpSpPr>
          <p:sp>
            <p:nvSpPr>
              <p:cNvPr id="31" name="Freeform 96"/>
              <p:cNvSpPr>
                <a:spLocks noEditPoints="1"/>
              </p:cNvSpPr>
              <p:nvPr/>
            </p:nvSpPr>
            <p:spPr bwMode="auto">
              <a:xfrm>
                <a:off x="7627938" y="4784725"/>
                <a:ext cx="3409950" cy="8248650"/>
              </a:xfrm>
              <a:custGeom>
                <a:avLst/>
                <a:gdLst>
                  <a:gd name="T0" fmla="*/ 2147483647 w 2148"/>
                  <a:gd name="T1" fmla="*/ 307459046 h 5196"/>
                  <a:gd name="T2" fmla="*/ 2147483647 w 2148"/>
                  <a:gd name="T3" fmla="*/ 372983084 h 5196"/>
                  <a:gd name="T4" fmla="*/ 2147483647 w 2148"/>
                  <a:gd name="T5" fmla="*/ 524192501 h 5196"/>
                  <a:gd name="T6" fmla="*/ 2147483647 w 2148"/>
                  <a:gd name="T7" fmla="*/ 761087100 h 5196"/>
                  <a:gd name="T8" fmla="*/ 2147483647 w 2148"/>
                  <a:gd name="T9" fmla="*/ 1607859480 h 5196"/>
                  <a:gd name="T10" fmla="*/ 2147483647 w 2148"/>
                  <a:gd name="T11" fmla="*/ 2147483647 h 5196"/>
                  <a:gd name="T12" fmla="*/ 2147483647 w 2148"/>
                  <a:gd name="T13" fmla="*/ 2147483647 h 5196"/>
                  <a:gd name="T14" fmla="*/ 2147483647 w 2148"/>
                  <a:gd name="T15" fmla="*/ 2147483647 h 5196"/>
                  <a:gd name="T16" fmla="*/ 2147483647 w 2148"/>
                  <a:gd name="T17" fmla="*/ 2147483647 h 5196"/>
                  <a:gd name="T18" fmla="*/ 2147483647 w 2148"/>
                  <a:gd name="T19" fmla="*/ 2147483647 h 5196"/>
                  <a:gd name="T20" fmla="*/ 2147483647 w 2148"/>
                  <a:gd name="T21" fmla="*/ 2147483647 h 5196"/>
                  <a:gd name="T22" fmla="*/ 2001003947 w 2148"/>
                  <a:gd name="T23" fmla="*/ 2147483647 h 5196"/>
                  <a:gd name="T24" fmla="*/ 1849794640 w 2148"/>
                  <a:gd name="T25" fmla="*/ 2147483647 h 5196"/>
                  <a:gd name="T26" fmla="*/ 1955641155 w 2148"/>
                  <a:gd name="T27" fmla="*/ 2147483647 h 5196"/>
                  <a:gd name="T28" fmla="*/ 1683464403 w 2148"/>
                  <a:gd name="T29" fmla="*/ 2147483647 h 5196"/>
                  <a:gd name="T30" fmla="*/ 1179432986 w 2148"/>
                  <a:gd name="T31" fmla="*/ 2147483647 h 5196"/>
                  <a:gd name="T32" fmla="*/ 892135304 w 2148"/>
                  <a:gd name="T33" fmla="*/ 1355843950 h 5196"/>
                  <a:gd name="T34" fmla="*/ 695563007 w 2148"/>
                  <a:gd name="T35" fmla="*/ 589716539 h 5196"/>
                  <a:gd name="T36" fmla="*/ 836691891 w 2148"/>
                  <a:gd name="T37" fmla="*/ 277217183 h 5196"/>
                  <a:gd name="T38" fmla="*/ 448587807 w 2148"/>
                  <a:gd name="T39" fmla="*/ 10080624 h 5196"/>
                  <a:gd name="T40" fmla="*/ 196572148 w 2148"/>
                  <a:gd name="T41" fmla="*/ 100806237 h 5196"/>
                  <a:gd name="T42" fmla="*/ 40322494 w 2148"/>
                  <a:gd name="T43" fmla="*/ 362902463 h 5196"/>
                  <a:gd name="T44" fmla="*/ 85685298 w 2148"/>
                  <a:gd name="T45" fmla="*/ 549394054 h 5196"/>
                  <a:gd name="T46" fmla="*/ 186491527 w 2148"/>
                  <a:gd name="T47" fmla="*/ 761087100 h 5196"/>
                  <a:gd name="T48" fmla="*/ 161289976 w 2148"/>
                  <a:gd name="T49" fmla="*/ 1305440844 h 5196"/>
                  <a:gd name="T50" fmla="*/ 619958354 w 2148"/>
                  <a:gd name="T51" fmla="*/ 2147483647 h 5196"/>
                  <a:gd name="T52" fmla="*/ 806449832 w 2148"/>
                  <a:gd name="T53" fmla="*/ 2147483647 h 5196"/>
                  <a:gd name="T54" fmla="*/ 1315521361 w 2148"/>
                  <a:gd name="T55" fmla="*/ 2147483647 h 5196"/>
                  <a:gd name="T56" fmla="*/ 1290319810 w 2148"/>
                  <a:gd name="T57" fmla="*/ 2147483647 h 5196"/>
                  <a:gd name="T58" fmla="*/ 1502012839 w 2148"/>
                  <a:gd name="T59" fmla="*/ 2147483647 h 5196"/>
                  <a:gd name="T60" fmla="*/ 1461690357 w 2148"/>
                  <a:gd name="T61" fmla="*/ 2147483647 h 5196"/>
                  <a:gd name="T62" fmla="*/ 1491932219 w 2148"/>
                  <a:gd name="T63" fmla="*/ 2147483647 h 5196"/>
                  <a:gd name="T64" fmla="*/ 1491932219 w 2148"/>
                  <a:gd name="T65" fmla="*/ 2147483647 h 5196"/>
                  <a:gd name="T66" fmla="*/ 1582657802 w 2148"/>
                  <a:gd name="T67" fmla="*/ 2147483647 h 5196"/>
                  <a:gd name="T68" fmla="*/ 1764109367 w 2148"/>
                  <a:gd name="T69" fmla="*/ 2147483647 h 5196"/>
                  <a:gd name="T70" fmla="*/ 1980842706 w 2148"/>
                  <a:gd name="T71" fmla="*/ 2147483647 h 5196"/>
                  <a:gd name="T72" fmla="*/ 2021165187 w 2148"/>
                  <a:gd name="T73" fmla="*/ 2147483647 h 5196"/>
                  <a:gd name="T74" fmla="*/ 2147483647 w 2148"/>
                  <a:gd name="T75" fmla="*/ 2147483647 h 5196"/>
                  <a:gd name="T76" fmla="*/ 2147483647 w 2148"/>
                  <a:gd name="T77" fmla="*/ 2147483647 h 5196"/>
                  <a:gd name="T78" fmla="*/ 2147483647 w 2148"/>
                  <a:gd name="T79" fmla="*/ 2147483647 h 5196"/>
                  <a:gd name="T80" fmla="*/ 2147483647 w 2148"/>
                  <a:gd name="T81" fmla="*/ 2147483647 h 5196"/>
                  <a:gd name="T82" fmla="*/ 2147483647 w 2148"/>
                  <a:gd name="T83" fmla="*/ 2147483647 h 5196"/>
                  <a:gd name="T84" fmla="*/ 2147483647 w 2148"/>
                  <a:gd name="T85" fmla="*/ 2147483647 h 5196"/>
                  <a:gd name="T86" fmla="*/ 2147483647 w 2148"/>
                  <a:gd name="T87" fmla="*/ 2147483647 h 5196"/>
                  <a:gd name="T88" fmla="*/ 2147483647 w 2148"/>
                  <a:gd name="T89" fmla="*/ 2147483647 h 5196"/>
                  <a:gd name="T90" fmla="*/ 2147483647 w 2148"/>
                  <a:gd name="T91" fmla="*/ 2147483647 h 5196"/>
                  <a:gd name="T92" fmla="*/ 2147483647 w 2148"/>
                  <a:gd name="T93" fmla="*/ 2147483647 h 5196"/>
                  <a:gd name="T94" fmla="*/ 2147483647 w 2148"/>
                  <a:gd name="T95" fmla="*/ 2147483647 h 5196"/>
                  <a:gd name="T96" fmla="*/ 2147483647 w 2148"/>
                  <a:gd name="T97" fmla="*/ 2147483647 h 5196"/>
                  <a:gd name="T98" fmla="*/ 2147483647 w 2148"/>
                  <a:gd name="T99" fmla="*/ 2147483647 h 5196"/>
                  <a:gd name="T100" fmla="*/ 2147483647 w 2148"/>
                  <a:gd name="T101" fmla="*/ 2147483647 h 5196"/>
                  <a:gd name="T102" fmla="*/ 2147483647 w 2148"/>
                  <a:gd name="T103" fmla="*/ 2051407210 h 5196"/>
                  <a:gd name="T104" fmla="*/ 2147483647 w 2148"/>
                  <a:gd name="T105" fmla="*/ 1345763329 h 5196"/>
                  <a:gd name="T106" fmla="*/ 2147483647 w 2148"/>
                  <a:gd name="T107" fmla="*/ 1028223760 h 5196"/>
                  <a:gd name="T108" fmla="*/ 2147483647 w 2148"/>
                  <a:gd name="T109" fmla="*/ 751006479 h 5196"/>
                  <a:gd name="T110" fmla="*/ 2147483647 w 2148"/>
                  <a:gd name="T111" fmla="*/ 2147483647 h 5196"/>
                  <a:gd name="T112" fmla="*/ 2147483647 w 2148"/>
                  <a:gd name="T113" fmla="*/ 2147483647 h 5196"/>
                  <a:gd name="T114" fmla="*/ 2147483647 w 2148"/>
                  <a:gd name="T115" fmla="*/ 2147483647 h 5196"/>
                  <a:gd name="T116" fmla="*/ 2147483647 w 2148"/>
                  <a:gd name="T117" fmla="*/ 2147483647 h 5196"/>
                  <a:gd name="T118" fmla="*/ 2147483647 w 2148"/>
                  <a:gd name="T119" fmla="*/ 2147483647 h 5196"/>
                  <a:gd name="T120" fmla="*/ 2111890771 w 2148"/>
                  <a:gd name="T121" fmla="*/ 2147483647 h 5196"/>
                  <a:gd name="T122" fmla="*/ 2147483647 w 2148"/>
                  <a:gd name="T123" fmla="*/ 2147483647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rgbClr val="0A0B0A"/>
              </a:solidFill>
              <a:ln w="9525">
                <a:noFill/>
                <a:round/>
                <a:headEnd/>
                <a:tailEnd/>
              </a:ln>
            </p:spPr>
            <p:txBody>
              <a:bodyPr/>
              <a:lstStyle/>
              <a:p>
                <a:pPr>
                  <a:defRPr/>
                </a:pPr>
                <a:endParaRPr lang="da-DK" kern="0">
                  <a:solidFill>
                    <a:sysClr val="windowText" lastClr="000000"/>
                  </a:solidFill>
                </a:endParaRPr>
              </a:p>
            </p:txBody>
          </p:sp>
          <p:sp>
            <p:nvSpPr>
              <p:cNvPr id="34" name="Freeform 97"/>
              <p:cNvSpPr>
                <a:spLocks/>
              </p:cNvSpPr>
              <p:nvPr/>
            </p:nvSpPr>
            <p:spPr bwMode="auto">
              <a:xfrm>
                <a:off x="7705244" y="5463523"/>
                <a:ext cx="489587" cy="360878"/>
              </a:xfrm>
              <a:custGeom>
                <a:avLst/>
                <a:gdLst>
                  <a:gd name="T0" fmla="*/ 0 w 308"/>
                  <a:gd name="T1" fmla="*/ 216733479 h 230"/>
                  <a:gd name="T2" fmla="*/ 105846570 w 308"/>
                  <a:gd name="T3" fmla="*/ 579635982 h 230"/>
                  <a:gd name="T4" fmla="*/ 408265250 w 308"/>
                  <a:gd name="T5" fmla="*/ 488910381 h 230"/>
                  <a:gd name="T6" fmla="*/ 645159943 w 308"/>
                  <a:gd name="T7" fmla="*/ 388104059 h 230"/>
                  <a:gd name="T8" fmla="*/ 776208016 w 308"/>
                  <a:gd name="T9" fmla="*/ 252015657 h 230"/>
                  <a:gd name="T10" fmla="*/ 645159943 w 308"/>
                  <a:gd name="T11" fmla="*/ 0 h 230"/>
                  <a:gd name="T12" fmla="*/ 0 w 308"/>
                  <a:gd name="T13" fmla="*/ 216733479 h 230"/>
                  <a:gd name="T14" fmla="*/ 0 w 308"/>
                  <a:gd name="T15" fmla="*/ 216733479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headEnd/>
                <a:tailEnd/>
              </a:ln>
            </p:spPr>
            <p:txBody>
              <a:bodyPr/>
              <a:lstStyle/>
              <a:p>
                <a:pPr>
                  <a:defRPr/>
                </a:pPr>
                <a:endParaRPr lang="da-DK" kern="0">
                  <a:solidFill>
                    <a:sysClr val="windowText" lastClr="000000"/>
                  </a:solidFill>
                </a:endParaRPr>
              </a:p>
            </p:txBody>
          </p:sp>
          <p:sp>
            <p:nvSpPr>
              <p:cNvPr id="35" name="Freeform 98"/>
              <p:cNvSpPr>
                <a:spLocks/>
              </p:cNvSpPr>
              <p:nvPr/>
            </p:nvSpPr>
            <p:spPr bwMode="auto">
              <a:xfrm>
                <a:off x="10436638" y="5583816"/>
                <a:ext cx="463822" cy="343694"/>
              </a:xfrm>
              <a:custGeom>
                <a:avLst/>
                <a:gdLst>
                  <a:gd name="T0" fmla="*/ 735885516 w 292"/>
                  <a:gd name="T1" fmla="*/ 211693164 h 216"/>
                  <a:gd name="T2" fmla="*/ 579635894 w 292"/>
                  <a:gd name="T3" fmla="*/ 544353795 h 216"/>
                  <a:gd name="T4" fmla="*/ 327620275 w 292"/>
                  <a:gd name="T5" fmla="*/ 483870062 h 216"/>
                  <a:gd name="T6" fmla="*/ 95765922 w 292"/>
                  <a:gd name="T7" fmla="*/ 388104052 h 216"/>
                  <a:gd name="T8" fmla="*/ 0 w 292"/>
                  <a:gd name="T9" fmla="*/ 252015653 h 216"/>
                  <a:gd name="T10" fmla="*/ 95765922 w 292"/>
                  <a:gd name="T11" fmla="*/ 0 h 216"/>
                  <a:gd name="T12" fmla="*/ 735885516 w 292"/>
                  <a:gd name="T13" fmla="*/ 211693164 h 216"/>
                  <a:gd name="T14" fmla="*/ 735885516 w 292"/>
                  <a:gd name="T15" fmla="*/ 211693164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headEnd/>
                <a:tailEnd/>
              </a:ln>
            </p:spPr>
            <p:txBody>
              <a:bodyPr/>
              <a:lstStyle/>
              <a:p>
                <a:pPr>
                  <a:defRPr/>
                </a:pPr>
                <a:endParaRPr lang="da-DK" kern="0">
                  <a:solidFill>
                    <a:sysClr val="windowText" lastClr="000000"/>
                  </a:solidFill>
                </a:endParaRPr>
              </a:p>
            </p:txBody>
          </p:sp>
        </p:grpSp>
        <p:grpSp>
          <p:nvGrpSpPr>
            <p:cNvPr id="2065" name="Gruppe 35"/>
            <p:cNvGrpSpPr>
              <a:grpSpLocks/>
            </p:cNvGrpSpPr>
            <p:nvPr/>
          </p:nvGrpSpPr>
          <p:grpSpPr bwMode="auto">
            <a:xfrm>
              <a:off x="4145085" y="2579076"/>
              <a:ext cx="763271" cy="1207478"/>
              <a:chOff x="4145085" y="2579076"/>
              <a:chExt cx="763271" cy="1207478"/>
            </a:xfrm>
          </p:grpSpPr>
          <p:sp>
            <p:nvSpPr>
              <p:cNvPr id="28" name="Freeform 113"/>
              <p:cNvSpPr>
                <a:spLocks/>
              </p:cNvSpPr>
              <p:nvPr/>
            </p:nvSpPr>
            <p:spPr bwMode="auto">
              <a:xfrm>
                <a:off x="4147628" y="2576313"/>
                <a:ext cx="761261" cy="1212317"/>
              </a:xfrm>
              <a:custGeom>
                <a:avLst/>
                <a:gdLst>
                  <a:gd name="T0" fmla="*/ 729843 w 548"/>
                  <a:gd name="T1" fmla="*/ 1141923 h 1142"/>
                  <a:gd name="T2" fmla="*/ 688058 w 548"/>
                  <a:gd name="T3" fmla="*/ 1167299 h 1142"/>
                  <a:gd name="T4" fmla="*/ 626774 w 548"/>
                  <a:gd name="T5" fmla="*/ 1186331 h 1142"/>
                  <a:gd name="T6" fmla="*/ 454063 w 548"/>
                  <a:gd name="T7" fmla="*/ 1205363 h 1142"/>
                  <a:gd name="T8" fmla="*/ 284137 w 548"/>
                  <a:gd name="T9" fmla="*/ 1205363 h 1142"/>
                  <a:gd name="T10" fmla="*/ 100284 w 548"/>
                  <a:gd name="T11" fmla="*/ 1175758 h 1142"/>
                  <a:gd name="T12" fmla="*/ 41785 w 548"/>
                  <a:gd name="T13" fmla="*/ 1150382 h 1142"/>
                  <a:gd name="T14" fmla="*/ 5571 w 548"/>
                  <a:gd name="T15" fmla="*/ 1108088 h 1142"/>
                  <a:gd name="T16" fmla="*/ 36214 w 548"/>
                  <a:gd name="T17" fmla="*/ 613255 h 1142"/>
                  <a:gd name="T18" fmla="*/ 50142 w 548"/>
                  <a:gd name="T19" fmla="*/ 535012 h 1142"/>
                  <a:gd name="T20" fmla="*/ 69642 w 548"/>
                  <a:gd name="T21" fmla="*/ 465228 h 1142"/>
                  <a:gd name="T22" fmla="*/ 103069 w 548"/>
                  <a:gd name="T23" fmla="*/ 353150 h 1142"/>
                  <a:gd name="T24" fmla="*/ 116998 w 548"/>
                  <a:gd name="T25" fmla="*/ 287595 h 1142"/>
                  <a:gd name="T26" fmla="*/ 155997 w 548"/>
                  <a:gd name="T27" fmla="*/ 177632 h 1142"/>
                  <a:gd name="T28" fmla="*/ 189425 w 548"/>
                  <a:gd name="T29" fmla="*/ 126880 h 1142"/>
                  <a:gd name="T30" fmla="*/ 231210 w 548"/>
                  <a:gd name="T31" fmla="*/ 44408 h 1142"/>
                  <a:gd name="T32" fmla="*/ 250709 w 548"/>
                  <a:gd name="T33" fmla="*/ 10573 h 1142"/>
                  <a:gd name="T34" fmla="*/ 270209 w 548"/>
                  <a:gd name="T35" fmla="*/ 0 h 1142"/>
                  <a:gd name="T36" fmla="*/ 286923 w 548"/>
                  <a:gd name="T37" fmla="*/ 6344 h 1142"/>
                  <a:gd name="T38" fmla="*/ 328708 w 548"/>
                  <a:gd name="T39" fmla="*/ 35949 h 1142"/>
                  <a:gd name="T40" fmla="*/ 334279 w 548"/>
                  <a:gd name="T41" fmla="*/ 52867 h 1142"/>
                  <a:gd name="T42" fmla="*/ 325922 w 548"/>
                  <a:gd name="T43" fmla="*/ 84587 h 1142"/>
                  <a:gd name="T44" fmla="*/ 295280 w 548"/>
                  <a:gd name="T45" fmla="*/ 118422 h 1142"/>
                  <a:gd name="T46" fmla="*/ 286923 w 548"/>
                  <a:gd name="T47" fmla="*/ 131110 h 1142"/>
                  <a:gd name="T48" fmla="*/ 292494 w 548"/>
                  <a:gd name="T49" fmla="*/ 167059 h 1142"/>
                  <a:gd name="T50" fmla="*/ 331494 w 548"/>
                  <a:gd name="T51" fmla="*/ 230499 h 1142"/>
                  <a:gd name="T52" fmla="*/ 362136 w 548"/>
                  <a:gd name="T53" fmla="*/ 262219 h 1142"/>
                  <a:gd name="T54" fmla="*/ 392778 w 548"/>
                  <a:gd name="T55" fmla="*/ 264334 h 1142"/>
                  <a:gd name="T56" fmla="*/ 434563 w 548"/>
                  <a:gd name="T57" fmla="*/ 243187 h 1142"/>
                  <a:gd name="T58" fmla="*/ 506990 w 548"/>
                  <a:gd name="T59" fmla="*/ 169174 h 1142"/>
                  <a:gd name="T60" fmla="*/ 523704 w 548"/>
                  <a:gd name="T61" fmla="*/ 135339 h 1142"/>
                  <a:gd name="T62" fmla="*/ 520918 w 548"/>
                  <a:gd name="T63" fmla="*/ 116307 h 1142"/>
                  <a:gd name="T64" fmla="*/ 526490 w 548"/>
                  <a:gd name="T65" fmla="*/ 35949 h 1142"/>
                  <a:gd name="T66" fmla="*/ 534847 w 548"/>
                  <a:gd name="T67" fmla="*/ 16917 h 1142"/>
                  <a:gd name="T68" fmla="*/ 551561 w 548"/>
                  <a:gd name="T69" fmla="*/ 10573 h 1142"/>
                  <a:gd name="T70" fmla="*/ 571060 w 548"/>
                  <a:gd name="T71" fmla="*/ 31720 h 1142"/>
                  <a:gd name="T72" fmla="*/ 587774 w 548"/>
                  <a:gd name="T73" fmla="*/ 82472 h 1142"/>
                  <a:gd name="T74" fmla="*/ 579417 w 548"/>
                  <a:gd name="T75" fmla="*/ 118422 h 1142"/>
                  <a:gd name="T76" fmla="*/ 573846 w 548"/>
                  <a:gd name="T77" fmla="*/ 135339 h 1142"/>
                  <a:gd name="T78" fmla="*/ 582203 w 548"/>
                  <a:gd name="T79" fmla="*/ 230499 h 1142"/>
                  <a:gd name="T80" fmla="*/ 601703 w 548"/>
                  <a:gd name="T81" fmla="*/ 289710 h 1142"/>
                  <a:gd name="T82" fmla="*/ 654630 w 548"/>
                  <a:gd name="T83" fmla="*/ 412361 h 1142"/>
                  <a:gd name="T84" fmla="*/ 738200 w 548"/>
                  <a:gd name="T85" fmla="*/ 570962 h 1142"/>
                  <a:gd name="T86" fmla="*/ 763271 w 548"/>
                  <a:gd name="T87" fmla="*/ 695727 h 1142"/>
                  <a:gd name="T88" fmla="*/ 760485 w 548"/>
                  <a:gd name="T89" fmla="*/ 1036189 h 1142"/>
                  <a:gd name="T90" fmla="*/ 738200 w 548"/>
                  <a:gd name="T91" fmla="*/ 113135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headEnd/>
                <a:tailEnd/>
              </a:ln>
            </p:spPr>
            <p:txBody>
              <a:bodyPr/>
              <a:lstStyle/>
              <a:p>
                <a:pPr>
                  <a:defRPr/>
                </a:pPr>
                <a:endParaRPr lang="da-DK" kern="0">
                  <a:solidFill>
                    <a:sysClr val="windowText" lastClr="000000"/>
                  </a:solidFill>
                </a:endParaRPr>
              </a:p>
            </p:txBody>
          </p:sp>
          <p:sp>
            <p:nvSpPr>
              <p:cNvPr id="29" name="Freeform 114"/>
              <p:cNvSpPr>
                <a:spLocks/>
              </p:cNvSpPr>
              <p:nvPr/>
            </p:nvSpPr>
            <p:spPr bwMode="auto">
              <a:xfrm>
                <a:off x="4665286" y="2588497"/>
                <a:ext cx="109621" cy="158393"/>
              </a:xfrm>
              <a:custGeom>
                <a:avLst/>
                <a:gdLst>
                  <a:gd name="T0" fmla="*/ 8357 w 80"/>
                  <a:gd name="T1" fmla="*/ 0 h 152"/>
                  <a:gd name="T2" fmla="*/ 8357 w 80"/>
                  <a:gd name="T3" fmla="*/ 0 h 152"/>
                  <a:gd name="T4" fmla="*/ 2786 w 80"/>
                  <a:gd name="T5" fmla="*/ 35949 h 152"/>
                  <a:gd name="T6" fmla="*/ 0 w 80"/>
                  <a:gd name="T7" fmla="*/ 69784 h 152"/>
                  <a:gd name="T8" fmla="*/ 0 w 80"/>
                  <a:gd name="T9" fmla="*/ 86702 h 152"/>
                  <a:gd name="T10" fmla="*/ 2786 w 80"/>
                  <a:gd name="T11" fmla="*/ 101504 h 152"/>
                  <a:gd name="T12" fmla="*/ 2786 w 80"/>
                  <a:gd name="T13" fmla="*/ 101504 h 152"/>
                  <a:gd name="T14" fmla="*/ 5571 w 80"/>
                  <a:gd name="T15" fmla="*/ 114192 h 152"/>
                  <a:gd name="T16" fmla="*/ 13928 w 80"/>
                  <a:gd name="T17" fmla="*/ 120536 h 152"/>
                  <a:gd name="T18" fmla="*/ 22285 w 80"/>
                  <a:gd name="T19" fmla="*/ 124766 h 152"/>
                  <a:gd name="T20" fmla="*/ 36213 w 80"/>
                  <a:gd name="T21" fmla="*/ 128995 h 152"/>
                  <a:gd name="T22" fmla="*/ 50142 w 80"/>
                  <a:gd name="T23" fmla="*/ 131110 h 152"/>
                  <a:gd name="T24" fmla="*/ 66856 w 80"/>
                  <a:gd name="T25" fmla="*/ 137454 h 152"/>
                  <a:gd name="T26" fmla="*/ 89141 w 80"/>
                  <a:gd name="T27" fmla="*/ 145912 h 152"/>
                  <a:gd name="T28" fmla="*/ 111426 w 80"/>
                  <a:gd name="T29" fmla="*/ 160715 h 152"/>
                  <a:gd name="T30" fmla="*/ 111426 w 80"/>
                  <a:gd name="T31" fmla="*/ 160715 h 152"/>
                  <a:gd name="T32" fmla="*/ 103069 w 80"/>
                  <a:gd name="T33" fmla="*/ 135339 h 152"/>
                  <a:gd name="T34" fmla="*/ 77998 w 80"/>
                  <a:gd name="T35" fmla="*/ 82472 h 152"/>
                  <a:gd name="T36" fmla="*/ 61284 w 80"/>
                  <a:gd name="T37" fmla="*/ 52867 h 152"/>
                  <a:gd name="T38" fmla="*/ 44570 w 80"/>
                  <a:gd name="T39" fmla="*/ 27491 h 152"/>
                  <a:gd name="T40" fmla="*/ 36213 w 80"/>
                  <a:gd name="T41" fmla="*/ 16917 h 152"/>
                  <a:gd name="T42" fmla="*/ 27857 w 80"/>
                  <a:gd name="T43" fmla="*/ 8459 h 152"/>
                  <a:gd name="T44" fmla="*/ 16714 w 80"/>
                  <a:gd name="T45" fmla="*/ 2115 h 152"/>
                  <a:gd name="T46" fmla="*/ 8357 w 80"/>
                  <a:gd name="T47" fmla="*/ 0 h 152"/>
                  <a:gd name="T48" fmla="*/ 8357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headEnd/>
                <a:tailEnd/>
              </a:ln>
            </p:spPr>
            <p:txBody>
              <a:bodyPr/>
              <a:lstStyle/>
              <a:p>
                <a:pPr>
                  <a:defRPr/>
                </a:pPr>
                <a:endParaRPr lang="da-DK" kern="0">
                  <a:solidFill>
                    <a:sysClr val="windowText" lastClr="000000"/>
                  </a:solidFill>
                </a:endParaRPr>
              </a:p>
            </p:txBody>
          </p:sp>
          <p:sp>
            <p:nvSpPr>
              <p:cNvPr id="30" name="Freeform 115"/>
              <p:cNvSpPr>
                <a:spLocks/>
              </p:cNvSpPr>
              <p:nvPr/>
            </p:nvSpPr>
            <p:spPr bwMode="auto">
              <a:xfrm>
                <a:off x="4269430" y="2576313"/>
                <a:ext cx="170522" cy="164487"/>
              </a:xfrm>
              <a:custGeom>
                <a:avLst/>
                <a:gdLst>
                  <a:gd name="T0" fmla="*/ 155998 w 122"/>
                  <a:gd name="T1" fmla="*/ 0 h 152"/>
                  <a:gd name="T2" fmla="*/ 155998 w 122"/>
                  <a:gd name="T3" fmla="*/ 0 h 152"/>
                  <a:gd name="T4" fmla="*/ 158783 w 122"/>
                  <a:gd name="T5" fmla="*/ 10573 h 152"/>
                  <a:gd name="T6" fmla="*/ 164355 w 122"/>
                  <a:gd name="T7" fmla="*/ 35949 h 152"/>
                  <a:gd name="T8" fmla="*/ 169926 w 122"/>
                  <a:gd name="T9" fmla="*/ 69784 h 152"/>
                  <a:gd name="T10" fmla="*/ 169926 w 122"/>
                  <a:gd name="T11" fmla="*/ 86702 h 152"/>
                  <a:gd name="T12" fmla="*/ 167140 w 122"/>
                  <a:gd name="T13" fmla="*/ 101504 h 152"/>
                  <a:gd name="T14" fmla="*/ 167140 w 122"/>
                  <a:gd name="T15" fmla="*/ 101504 h 152"/>
                  <a:gd name="T16" fmla="*/ 164355 w 122"/>
                  <a:gd name="T17" fmla="*/ 109963 h 152"/>
                  <a:gd name="T18" fmla="*/ 158783 w 122"/>
                  <a:gd name="T19" fmla="*/ 114192 h 152"/>
                  <a:gd name="T20" fmla="*/ 150426 w 122"/>
                  <a:gd name="T21" fmla="*/ 118422 h 152"/>
                  <a:gd name="T22" fmla="*/ 142069 w 122"/>
                  <a:gd name="T23" fmla="*/ 122651 h 152"/>
                  <a:gd name="T24" fmla="*/ 119784 w 122"/>
                  <a:gd name="T25" fmla="*/ 128995 h 152"/>
                  <a:gd name="T26" fmla="*/ 91927 w 122"/>
                  <a:gd name="T27" fmla="*/ 133224 h 152"/>
                  <a:gd name="T28" fmla="*/ 66856 w 122"/>
                  <a:gd name="T29" fmla="*/ 137454 h 152"/>
                  <a:gd name="T30" fmla="*/ 41785 w 122"/>
                  <a:gd name="T31" fmla="*/ 143798 h 152"/>
                  <a:gd name="T32" fmla="*/ 16714 w 122"/>
                  <a:gd name="T33" fmla="*/ 150142 h 152"/>
                  <a:gd name="T34" fmla="*/ 8357 w 122"/>
                  <a:gd name="T35" fmla="*/ 154371 h 152"/>
                  <a:gd name="T36" fmla="*/ 0 w 122"/>
                  <a:gd name="T37" fmla="*/ 160715 h 152"/>
                  <a:gd name="T38" fmla="*/ 0 w 122"/>
                  <a:gd name="T39" fmla="*/ 160715 h 152"/>
                  <a:gd name="T40" fmla="*/ 13928 w 122"/>
                  <a:gd name="T41" fmla="*/ 135339 h 152"/>
                  <a:gd name="T42" fmla="*/ 30642 w 122"/>
                  <a:gd name="T43" fmla="*/ 109963 h 152"/>
                  <a:gd name="T44" fmla="*/ 52928 w 122"/>
                  <a:gd name="T45" fmla="*/ 82472 h 152"/>
                  <a:gd name="T46" fmla="*/ 75213 w 122"/>
                  <a:gd name="T47" fmla="*/ 52867 h 152"/>
                  <a:gd name="T48" fmla="*/ 100284 w 122"/>
                  <a:gd name="T49" fmla="*/ 27491 h 152"/>
                  <a:gd name="T50" fmla="*/ 114213 w 122"/>
                  <a:gd name="T51" fmla="*/ 16917 h 152"/>
                  <a:gd name="T52" fmla="*/ 128141 w 122"/>
                  <a:gd name="T53" fmla="*/ 8459 h 152"/>
                  <a:gd name="T54" fmla="*/ 142069 w 122"/>
                  <a:gd name="T55" fmla="*/ 2115 h 152"/>
                  <a:gd name="T56" fmla="*/ 155998 w 122"/>
                  <a:gd name="T57" fmla="*/ 0 h 152"/>
                  <a:gd name="T58" fmla="*/ 155998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headEnd/>
                <a:tailEnd/>
              </a:ln>
            </p:spPr>
            <p:txBody>
              <a:bodyPr/>
              <a:lstStyle/>
              <a:p>
                <a:pPr>
                  <a:defRPr/>
                </a:pPr>
                <a:endParaRPr lang="da-DK" kern="0">
                  <a:solidFill>
                    <a:sysClr val="windowText" lastClr="000000"/>
                  </a:solidFill>
                </a:endParaRPr>
              </a:p>
            </p:txBody>
          </p:sp>
        </p:grpSp>
      </p:grpSp>
      <p:sp>
        <p:nvSpPr>
          <p:cNvPr id="36" name="Rektangel med afrundet, diagonalt hjørne 35"/>
          <p:cNvSpPr/>
          <p:nvPr/>
        </p:nvSpPr>
        <p:spPr>
          <a:xfrm>
            <a:off x="1862685" y="896494"/>
            <a:ext cx="2163703" cy="3207254"/>
          </a:xfrm>
          <a:prstGeom prst="round2DiagRect">
            <a:avLst>
              <a:gd name="adj1" fmla="val 20046"/>
              <a:gd name="adj2" fmla="val 0"/>
            </a:avLst>
          </a:prstGeom>
          <a:solidFill>
            <a:schemeClr val="bg1"/>
          </a:solidFill>
          <a:ln w="57150" cap="flat" cmpd="sng" algn="ctr">
            <a:gradFill flip="none" rotWithShape="1">
              <a:gsLst>
                <a:gs pos="0">
                  <a:schemeClr val="accent5">
                    <a:lumMod val="60000"/>
                    <a:lumOff val="40000"/>
                  </a:schemeClr>
                </a:gs>
                <a:gs pos="100000">
                  <a:srgbClr val="0070C0"/>
                </a:gs>
              </a:gsLst>
              <a:lin ang="3600000" scaled="0"/>
              <a:tileRect/>
            </a:gradFill>
            <a:prstDash val="solid"/>
          </a:ln>
          <a:effectLst>
            <a:outerShdw blurRad="50800" dist="38100" dir="2700000" algn="tl" rotWithShape="0">
              <a:prstClr val="black">
                <a:alpha val="40000"/>
              </a:prstClr>
            </a:outerShdw>
          </a:effectLst>
        </p:spPr>
        <p:txBody>
          <a:bodyPr anchor="ctr"/>
          <a:lstStyle/>
          <a:p>
            <a:pPr algn="ctr">
              <a:defRPr/>
            </a:pPr>
            <a:endParaRPr lang="da-DK" kern="0" dirty="0">
              <a:solidFill>
                <a:sysClr val="window" lastClr="FFFFFF"/>
              </a:solidFill>
              <a:latin typeface="Calibri"/>
            </a:endParaRPr>
          </a:p>
        </p:txBody>
      </p:sp>
      <p:sp>
        <p:nvSpPr>
          <p:cNvPr id="37" name="Rektangel 36"/>
          <p:cNvSpPr/>
          <p:nvPr/>
        </p:nvSpPr>
        <p:spPr bwMode="auto">
          <a:xfrm>
            <a:off x="2019300" y="1241426"/>
            <a:ext cx="2007087" cy="2862322"/>
          </a:xfrm>
          <a:prstGeom prst="rect">
            <a:avLst/>
          </a:prstGeom>
        </p:spPr>
        <p:txBody>
          <a:bodyPr wrap="square">
            <a:spAutoFit/>
          </a:bodyPr>
          <a:lstStyle/>
          <a:p>
            <a:pPr>
              <a:defRPr/>
            </a:pPr>
            <a:r>
              <a:rPr lang="da-DK" b="1" kern="0" noProof="1">
                <a:latin typeface="Times New Roman" panose="02020603050405020304" pitchFamily="18" charset="0"/>
                <a:cs typeface="Times New Roman" panose="02020603050405020304" pitchFamily="18" charset="0"/>
              </a:rPr>
              <a:t>Extracurricular Activities</a:t>
            </a:r>
          </a:p>
          <a:p>
            <a:pPr>
              <a:defRPr/>
            </a:pPr>
            <a:endParaRPr lang="da-DK" b="1" kern="0" noProof="1">
              <a:latin typeface="Times New Roman" panose="02020603050405020304" pitchFamily="18" charset="0"/>
              <a:cs typeface="Times New Roman" panose="02020603050405020304" pitchFamily="18" charset="0"/>
            </a:endParaRPr>
          </a:p>
          <a:p>
            <a:pPr>
              <a:defRPr/>
            </a:pPr>
            <a:r>
              <a:rPr lang="da-DK" b="1" kern="0" noProof="1">
                <a:latin typeface="Times New Roman" panose="02020603050405020304" pitchFamily="18" charset="0"/>
                <a:cs typeface="Times New Roman" panose="02020603050405020304" pitchFamily="18" charset="0"/>
              </a:rPr>
              <a:t>Essays</a:t>
            </a:r>
          </a:p>
          <a:p>
            <a:pPr>
              <a:defRPr/>
            </a:pPr>
            <a:endParaRPr lang="da-DK" b="1" kern="0" noProof="1">
              <a:latin typeface="Times New Roman" panose="02020603050405020304" pitchFamily="18" charset="0"/>
              <a:cs typeface="Times New Roman" panose="02020603050405020304" pitchFamily="18" charset="0"/>
            </a:endParaRPr>
          </a:p>
          <a:p>
            <a:pPr>
              <a:defRPr/>
            </a:pPr>
            <a:r>
              <a:rPr lang="da-DK" b="1" kern="0" noProof="1">
                <a:latin typeface="Times New Roman" panose="02020603050405020304" pitchFamily="18" charset="0"/>
                <a:cs typeface="Times New Roman" panose="02020603050405020304" pitchFamily="18" charset="0"/>
              </a:rPr>
              <a:t>Letters of Recommendation</a:t>
            </a:r>
          </a:p>
          <a:p>
            <a:pPr>
              <a:defRPr/>
            </a:pPr>
            <a:endParaRPr lang="da-DK" b="1" kern="0" noProof="1">
              <a:latin typeface="Times New Roman" panose="02020603050405020304" pitchFamily="18" charset="0"/>
              <a:cs typeface="Times New Roman" panose="02020603050405020304" pitchFamily="18" charset="0"/>
            </a:endParaRPr>
          </a:p>
          <a:p>
            <a:pPr>
              <a:defRPr/>
            </a:pPr>
            <a:r>
              <a:rPr lang="da-DK" b="1" kern="0" noProof="1">
                <a:latin typeface="Times New Roman" panose="02020603050405020304" pitchFamily="18" charset="0"/>
                <a:cs typeface="Times New Roman" panose="02020603050405020304" pitchFamily="18" charset="0"/>
              </a:rPr>
              <a:t>Demonstrated Interest</a:t>
            </a:r>
          </a:p>
        </p:txBody>
      </p:sp>
    </p:spTree>
    <p:extLst>
      <p:ext uri="{BB962C8B-B14F-4D97-AF65-F5344CB8AC3E}">
        <p14:creationId xmlns:p14="http://schemas.microsoft.com/office/powerpoint/2010/main" val="1787679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55"/>
          <p:cNvSpPr/>
          <p:nvPr/>
        </p:nvSpPr>
        <p:spPr>
          <a:xfrm flipV="1">
            <a:off x="1594794" y="45862"/>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dirty="0">
              <a:latin typeface="Arial" pitchFamily="34" charset="0"/>
              <a:cs typeface="Arial" pitchFamily="34" charset="0"/>
            </a:endParaRPr>
          </a:p>
        </p:txBody>
      </p:sp>
      <p:sp>
        <p:nvSpPr>
          <p:cNvPr id="35" name="Прямоугольник 15"/>
          <p:cNvSpPr/>
          <p:nvPr/>
        </p:nvSpPr>
        <p:spPr>
          <a:xfrm>
            <a:off x="446882" y="4580428"/>
            <a:ext cx="9144000" cy="1928812"/>
          </a:xfrm>
          <a:prstGeom prst="rect">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ru-RU" sz="1050" dirty="0">
              <a:latin typeface="Arial" pitchFamily="34" charset="0"/>
              <a:cs typeface="Arial" pitchFamily="34" charset="0"/>
            </a:endParaRPr>
          </a:p>
        </p:txBody>
      </p:sp>
      <p:sp>
        <p:nvSpPr>
          <p:cNvPr id="36" name="TextBox 44"/>
          <p:cNvSpPr txBox="1">
            <a:spLocks noChangeArrowheads="1"/>
          </p:cNvSpPr>
          <p:nvPr/>
        </p:nvSpPr>
        <p:spPr bwMode="auto">
          <a:xfrm>
            <a:off x="1624806" y="49651"/>
            <a:ext cx="6096000" cy="1569660"/>
          </a:xfrm>
          <a:prstGeom prst="rect">
            <a:avLst/>
          </a:prstGeom>
          <a:noFill/>
          <a:ln w="9525">
            <a:noFill/>
            <a:miter lim="800000"/>
            <a:headEnd/>
            <a:tailEnd/>
          </a:ln>
        </p:spPr>
        <p:txBody>
          <a:bodyPr wrap="square">
            <a:spAutoFit/>
          </a:bodyPr>
          <a:lstStyle/>
          <a:p>
            <a:pPr marL="228600" indent="-228600" algn="ctr">
              <a:defRPr/>
            </a:pPr>
            <a:r>
              <a:rPr lang="en-US" sz="4800" dirty="0">
                <a:ln w="10160">
                  <a:solidFill>
                    <a:schemeClr val="accent1"/>
                  </a:solidFill>
                  <a:prstDash val="solid"/>
                </a:ln>
                <a:solidFill>
                  <a:srgbClr val="FFFFFF"/>
                </a:solidFill>
                <a:effectLst>
                  <a:outerShdw blurRad="38100" dist="32000" dir="5400000" algn="tl">
                    <a:srgbClr val="000000">
                      <a:alpha val="30000"/>
                    </a:srgbClr>
                  </a:outerShdw>
                </a:effectLst>
                <a:latin typeface="+mj-lt"/>
                <a:cs typeface="Arial" pitchFamily="34" charset="0"/>
              </a:rPr>
              <a:t>BUILDING A </a:t>
            </a:r>
          </a:p>
          <a:p>
            <a:pPr marL="228600" indent="-228600" algn="ctr">
              <a:defRPr/>
            </a:pPr>
            <a:r>
              <a:rPr lang="en-US" sz="4800" dirty="0">
                <a:ln w="10160">
                  <a:solidFill>
                    <a:schemeClr val="accent1"/>
                  </a:solidFill>
                  <a:prstDash val="solid"/>
                </a:ln>
                <a:solidFill>
                  <a:srgbClr val="FFFFFF"/>
                </a:solidFill>
                <a:effectLst>
                  <a:outerShdw blurRad="38100" dist="32000" dir="5400000" algn="tl">
                    <a:srgbClr val="000000">
                      <a:alpha val="30000"/>
                    </a:srgbClr>
                  </a:outerShdw>
                </a:effectLst>
                <a:latin typeface="+mj-lt"/>
                <a:cs typeface="Arial" pitchFamily="34" charset="0"/>
              </a:rPr>
              <a:t>COLLEGE LIST</a:t>
            </a:r>
          </a:p>
        </p:txBody>
      </p:sp>
      <p:grpSp>
        <p:nvGrpSpPr>
          <p:cNvPr id="4103" name="Group 67"/>
          <p:cNvGrpSpPr>
            <a:grpSpLocks/>
          </p:cNvGrpSpPr>
          <p:nvPr/>
        </p:nvGrpSpPr>
        <p:grpSpPr bwMode="auto">
          <a:xfrm>
            <a:off x="1966251" y="5036416"/>
            <a:ext cx="5385814" cy="1526082"/>
            <a:chOff x="1917842" y="3643314"/>
            <a:chExt cx="5583116" cy="1643074"/>
          </a:xfrm>
        </p:grpSpPr>
        <p:sp>
          <p:nvSpPr>
            <p:cNvPr id="59" name="Rectangle 58"/>
            <p:cNvSpPr/>
            <p:nvPr/>
          </p:nvSpPr>
          <p:spPr>
            <a:xfrm>
              <a:off x="1917842" y="3928194"/>
              <a:ext cx="5583116" cy="1358194"/>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60" name="Rectangle 59"/>
            <p:cNvSpPr/>
            <p:nvPr/>
          </p:nvSpPr>
          <p:spPr>
            <a:xfrm>
              <a:off x="2066297" y="3643314"/>
              <a:ext cx="643975" cy="28488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61" name="Rectangle 60"/>
            <p:cNvSpPr/>
            <p:nvPr/>
          </p:nvSpPr>
          <p:spPr>
            <a:xfrm>
              <a:off x="2995145" y="3643314"/>
              <a:ext cx="643974" cy="28488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62" name="Rectangle 61"/>
            <p:cNvSpPr/>
            <p:nvPr/>
          </p:nvSpPr>
          <p:spPr>
            <a:xfrm>
              <a:off x="3923992" y="3643314"/>
              <a:ext cx="643975" cy="28488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63" name="Rectangle 62"/>
            <p:cNvSpPr/>
            <p:nvPr/>
          </p:nvSpPr>
          <p:spPr>
            <a:xfrm>
              <a:off x="4852840" y="3643314"/>
              <a:ext cx="643974" cy="28488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64" name="Rectangle 63"/>
            <p:cNvSpPr/>
            <p:nvPr/>
          </p:nvSpPr>
          <p:spPr>
            <a:xfrm>
              <a:off x="5791718" y="3643314"/>
              <a:ext cx="641968" cy="28488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65" name="Rectangle 64"/>
            <p:cNvSpPr/>
            <p:nvPr/>
          </p:nvSpPr>
          <p:spPr>
            <a:xfrm>
              <a:off x="6718560" y="3643314"/>
              <a:ext cx="643974" cy="28488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grpSp>
      <p:grpSp>
        <p:nvGrpSpPr>
          <p:cNvPr id="4104" name="Group 67"/>
          <p:cNvGrpSpPr>
            <a:grpSpLocks/>
          </p:cNvGrpSpPr>
          <p:nvPr/>
        </p:nvGrpSpPr>
        <p:grpSpPr bwMode="auto">
          <a:xfrm>
            <a:off x="2000796" y="3290374"/>
            <a:ext cx="5385814" cy="1672820"/>
            <a:chOff x="1917842" y="3643314"/>
            <a:chExt cx="5583116" cy="1643074"/>
          </a:xfrm>
        </p:grpSpPr>
        <p:sp>
          <p:nvSpPr>
            <p:cNvPr id="37" name="Rectangle 36"/>
            <p:cNvSpPr/>
            <p:nvPr/>
          </p:nvSpPr>
          <p:spPr>
            <a:xfrm>
              <a:off x="1917842" y="3928194"/>
              <a:ext cx="5583116" cy="1358194"/>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a:xfrm>
              <a:off x="2066297" y="3643314"/>
              <a:ext cx="643975" cy="28488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a:xfrm>
              <a:off x="2995145" y="3643314"/>
              <a:ext cx="643974" cy="28488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a:xfrm>
              <a:off x="3923992" y="3643314"/>
              <a:ext cx="643975" cy="28488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1" name="Rectangle 40"/>
            <p:cNvSpPr/>
            <p:nvPr/>
          </p:nvSpPr>
          <p:spPr>
            <a:xfrm>
              <a:off x="4852840" y="3643314"/>
              <a:ext cx="643974" cy="28488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2" name="Rectangle 41"/>
            <p:cNvSpPr/>
            <p:nvPr/>
          </p:nvSpPr>
          <p:spPr>
            <a:xfrm>
              <a:off x="5791718" y="3643314"/>
              <a:ext cx="641968" cy="28488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3" name="Rectangle 42"/>
            <p:cNvSpPr/>
            <p:nvPr/>
          </p:nvSpPr>
          <p:spPr>
            <a:xfrm>
              <a:off x="6718560" y="3643314"/>
              <a:ext cx="643974" cy="28488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sp>
        <p:nvSpPr>
          <p:cNvPr id="4105" name="TextBox 44"/>
          <p:cNvSpPr txBox="1">
            <a:spLocks noChangeArrowheads="1"/>
          </p:cNvSpPr>
          <p:nvPr/>
        </p:nvSpPr>
        <p:spPr bwMode="auto">
          <a:xfrm>
            <a:off x="2161381" y="2399848"/>
            <a:ext cx="4163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dirty="0">
                <a:solidFill>
                  <a:schemeClr val="bg1"/>
                </a:solidFill>
                <a:latin typeface="Arial" charset="0"/>
                <a:cs typeface="Arial" charset="0"/>
              </a:rPr>
              <a:t>1.This is an example text. Go ahead and replace it with your own text</a:t>
            </a:r>
            <a:r>
              <a:rPr lang="en-US" sz="1200" b="1" dirty="0">
                <a:solidFill>
                  <a:schemeClr val="bg1"/>
                </a:solidFill>
                <a:latin typeface="Arial" charset="0"/>
                <a:cs typeface="Arial" charset="0"/>
              </a:rPr>
              <a:t> </a:t>
            </a:r>
            <a:r>
              <a:rPr lang="en-US" sz="1200" dirty="0">
                <a:solidFill>
                  <a:schemeClr val="bg1"/>
                </a:solidFill>
                <a:latin typeface="Arial" charset="0"/>
                <a:cs typeface="Arial" charset="0"/>
              </a:rPr>
              <a:t>This is an example text.</a:t>
            </a:r>
          </a:p>
        </p:txBody>
      </p:sp>
      <p:sp>
        <p:nvSpPr>
          <p:cNvPr id="4106" name="TextBox 44"/>
          <p:cNvSpPr txBox="1">
            <a:spLocks noChangeArrowheads="1"/>
          </p:cNvSpPr>
          <p:nvPr/>
        </p:nvSpPr>
        <p:spPr bwMode="auto">
          <a:xfrm>
            <a:off x="2309813" y="2435904"/>
            <a:ext cx="3819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dirty="0">
                <a:solidFill>
                  <a:schemeClr val="bg1"/>
                </a:solidFill>
                <a:latin typeface="Arial" charset="0"/>
                <a:cs typeface="Arial" charset="0"/>
              </a:rPr>
              <a:t>2.This is an example text. Go ahead and replace it with your own text</a:t>
            </a:r>
            <a:r>
              <a:rPr lang="en-US" sz="1200" b="1" dirty="0">
                <a:solidFill>
                  <a:schemeClr val="bg1"/>
                </a:solidFill>
                <a:latin typeface="Arial" charset="0"/>
                <a:cs typeface="Arial" charset="0"/>
              </a:rPr>
              <a:t> </a:t>
            </a:r>
            <a:r>
              <a:rPr lang="en-US" sz="1200" dirty="0">
                <a:solidFill>
                  <a:schemeClr val="bg1"/>
                </a:solidFill>
                <a:latin typeface="Arial" charset="0"/>
                <a:cs typeface="Arial" charset="0"/>
              </a:rPr>
              <a:t>This is an example text.</a:t>
            </a:r>
          </a:p>
        </p:txBody>
      </p:sp>
      <p:grpSp>
        <p:nvGrpSpPr>
          <p:cNvPr id="4107" name="Group 67"/>
          <p:cNvGrpSpPr>
            <a:grpSpLocks/>
          </p:cNvGrpSpPr>
          <p:nvPr/>
        </p:nvGrpSpPr>
        <p:grpSpPr bwMode="auto">
          <a:xfrm>
            <a:off x="2072679" y="1694893"/>
            <a:ext cx="5449031" cy="1656320"/>
            <a:chOff x="1917842" y="3643314"/>
            <a:chExt cx="5583116" cy="1643074"/>
          </a:xfrm>
        </p:grpSpPr>
        <p:sp>
          <p:nvSpPr>
            <p:cNvPr id="70" name="Rectangle 69"/>
            <p:cNvSpPr/>
            <p:nvPr/>
          </p:nvSpPr>
          <p:spPr>
            <a:xfrm>
              <a:off x="1917842" y="3928194"/>
              <a:ext cx="5583116" cy="1358194"/>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sp>
          <p:nvSpPr>
            <p:cNvPr id="71" name="Rectangle 70"/>
            <p:cNvSpPr/>
            <p:nvPr/>
          </p:nvSpPr>
          <p:spPr>
            <a:xfrm>
              <a:off x="2066297" y="3643314"/>
              <a:ext cx="643975" cy="28488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sp>
          <p:nvSpPr>
            <p:cNvPr id="72" name="Rectangle 71"/>
            <p:cNvSpPr/>
            <p:nvPr/>
          </p:nvSpPr>
          <p:spPr>
            <a:xfrm>
              <a:off x="2995145" y="3643314"/>
              <a:ext cx="643974" cy="28488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sp>
          <p:nvSpPr>
            <p:cNvPr id="73" name="Rectangle 72"/>
            <p:cNvSpPr/>
            <p:nvPr/>
          </p:nvSpPr>
          <p:spPr>
            <a:xfrm>
              <a:off x="3923992" y="3643314"/>
              <a:ext cx="643975" cy="28488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sp>
          <p:nvSpPr>
            <p:cNvPr id="74" name="Rectangle 73"/>
            <p:cNvSpPr/>
            <p:nvPr/>
          </p:nvSpPr>
          <p:spPr>
            <a:xfrm>
              <a:off x="4852840" y="3643314"/>
              <a:ext cx="643974" cy="28488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sp>
          <p:nvSpPr>
            <p:cNvPr id="75" name="Rectangle 74"/>
            <p:cNvSpPr/>
            <p:nvPr/>
          </p:nvSpPr>
          <p:spPr>
            <a:xfrm>
              <a:off x="5791718" y="3643314"/>
              <a:ext cx="641968" cy="28488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sp>
          <p:nvSpPr>
            <p:cNvPr id="76" name="Rectangle 75"/>
            <p:cNvSpPr/>
            <p:nvPr/>
          </p:nvSpPr>
          <p:spPr>
            <a:xfrm>
              <a:off x="6718560" y="3643314"/>
              <a:ext cx="643974" cy="28488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grpSp>
      <p:sp>
        <p:nvSpPr>
          <p:cNvPr id="4108" name="TextBox 44"/>
          <p:cNvSpPr txBox="1">
            <a:spLocks noChangeArrowheads="1"/>
          </p:cNvSpPr>
          <p:nvPr/>
        </p:nvSpPr>
        <p:spPr bwMode="auto">
          <a:xfrm>
            <a:off x="2136407" y="5266396"/>
            <a:ext cx="50032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dirty="0">
                <a:latin typeface="Times New Roman" panose="02020603050405020304" pitchFamily="18" charset="0"/>
                <a:cs typeface="Times New Roman" panose="02020603050405020304" pitchFamily="18" charset="0"/>
              </a:rPr>
              <a:t>“Safety schools” </a:t>
            </a:r>
            <a:r>
              <a:rPr lang="en-US" dirty="0">
                <a:latin typeface="Times New Roman" panose="02020603050405020304" pitchFamily="18" charset="0"/>
                <a:cs typeface="Times New Roman" panose="02020603050405020304" pitchFamily="18" charset="0"/>
              </a:rPr>
              <a:t>are schools you will almost definitely get into because your academic credentials are much better than the typical average range for the freshman class. </a:t>
            </a:r>
          </a:p>
        </p:txBody>
      </p:sp>
      <p:grpSp>
        <p:nvGrpSpPr>
          <p:cNvPr id="5" name="Group 274"/>
          <p:cNvGrpSpPr/>
          <p:nvPr/>
        </p:nvGrpSpPr>
        <p:grpSpPr>
          <a:xfrm>
            <a:off x="7941514" y="1928337"/>
            <a:ext cx="2294808" cy="1285884"/>
            <a:chOff x="5012503" y="1428736"/>
            <a:chExt cx="3919766" cy="1500199"/>
          </a:xfrm>
          <a:effectLst>
            <a:outerShdw blurRad="50800" dist="38100" dir="2700000" algn="tl" rotWithShape="0">
              <a:prstClr val="black">
                <a:alpha val="40000"/>
              </a:prstClr>
            </a:outerShdw>
          </a:effectLst>
        </p:grpSpPr>
        <p:sp>
          <p:nvSpPr>
            <p:cNvPr id="79" name="Скругленный прямоугольник 212"/>
            <p:cNvSpPr/>
            <p:nvPr/>
          </p:nvSpPr>
          <p:spPr>
            <a:xfrm>
              <a:off x="5012503" y="1428736"/>
              <a:ext cx="3899484" cy="1500199"/>
            </a:xfrm>
            <a:prstGeom prst="roundRect">
              <a:avLst>
                <a:gd name="adj" fmla="val 4189"/>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atin typeface="Arial" pitchFamily="34" charset="0"/>
                <a:cs typeface="Arial" pitchFamily="34" charset="0"/>
              </a:endParaRPr>
            </a:p>
          </p:txBody>
        </p:sp>
        <p:sp>
          <p:nvSpPr>
            <p:cNvPr id="80" name="Скругленный прямоугольник 213"/>
            <p:cNvSpPr/>
            <p:nvPr/>
          </p:nvSpPr>
          <p:spPr>
            <a:xfrm>
              <a:off x="5027521" y="1428736"/>
              <a:ext cx="3904748" cy="357190"/>
            </a:xfrm>
            <a:prstGeom prst="roundRect">
              <a:avLst>
                <a:gd name="adj" fmla="val 15230"/>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ru-RU">
                <a:latin typeface="Arial" pitchFamily="34" charset="0"/>
                <a:cs typeface="Arial" pitchFamily="34" charset="0"/>
              </a:endParaRPr>
            </a:p>
          </p:txBody>
        </p:sp>
      </p:grpSp>
      <p:sp>
        <p:nvSpPr>
          <p:cNvPr id="4110" name="TextBox 44"/>
          <p:cNvSpPr txBox="1">
            <a:spLocks noChangeArrowheads="1"/>
          </p:cNvSpPr>
          <p:nvPr/>
        </p:nvSpPr>
        <p:spPr bwMode="auto">
          <a:xfrm>
            <a:off x="8104255" y="2615089"/>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dirty="0">
                <a:latin typeface="Arial" charset="0"/>
                <a:cs typeface="Arial" charset="0"/>
              </a:rPr>
              <a:t>Apply to 1 or 2</a:t>
            </a:r>
          </a:p>
        </p:txBody>
      </p:sp>
      <p:sp>
        <p:nvSpPr>
          <p:cNvPr id="4111" name="TextBox 44"/>
          <p:cNvSpPr txBox="1">
            <a:spLocks noChangeArrowheads="1"/>
          </p:cNvSpPr>
          <p:nvPr/>
        </p:nvSpPr>
        <p:spPr bwMode="auto">
          <a:xfrm>
            <a:off x="8344431" y="1903200"/>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latin typeface="Arial" charset="0"/>
                <a:cs typeface="Arial" charset="0"/>
              </a:rPr>
              <a:t>REACH SCHOOLS</a:t>
            </a:r>
            <a:endParaRPr lang="ru-RU" sz="1200" dirty="0">
              <a:latin typeface="Arial" charset="0"/>
              <a:cs typeface="Arial" charset="0"/>
            </a:endParaRPr>
          </a:p>
        </p:txBody>
      </p:sp>
      <p:grpSp>
        <p:nvGrpSpPr>
          <p:cNvPr id="6" name="Group 274"/>
          <p:cNvGrpSpPr/>
          <p:nvPr/>
        </p:nvGrpSpPr>
        <p:grpSpPr>
          <a:xfrm>
            <a:off x="7969227" y="3493285"/>
            <a:ext cx="2294808" cy="1285884"/>
            <a:chOff x="5012503" y="1428736"/>
            <a:chExt cx="3919766" cy="1500199"/>
          </a:xfrm>
          <a:effectLst>
            <a:outerShdw blurRad="50800" dist="38100" dir="2700000" algn="tl" rotWithShape="0">
              <a:prstClr val="black">
                <a:alpha val="40000"/>
              </a:prstClr>
            </a:outerShdw>
          </a:effectLst>
        </p:grpSpPr>
        <p:sp>
          <p:nvSpPr>
            <p:cNvPr id="84" name="Скругленный прямоугольник 212"/>
            <p:cNvSpPr/>
            <p:nvPr/>
          </p:nvSpPr>
          <p:spPr>
            <a:xfrm>
              <a:off x="5012503" y="1428736"/>
              <a:ext cx="3899484" cy="1500199"/>
            </a:xfrm>
            <a:prstGeom prst="roundRect">
              <a:avLst>
                <a:gd name="adj" fmla="val 4189"/>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atin typeface="Arial" pitchFamily="34" charset="0"/>
                <a:cs typeface="Arial" pitchFamily="34" charset="0"/>
              </a:endParaRPr>
            </a:p>
          </p:txBody>
        </p:sp>
        <p:sp>
          <p:nvSpPr>
            <p:cNvPr id="85" name="Скругленный прямоугольник 213"/>
            <p:cNvSpPr/>
            <p:nvPr/>
          </p:nvSpPr>
          <p:spPr>
            <a:xfrm>
              <a:off x="5027521" y="1428736"/>
              <a:ext cx="3904748" cy="357190"/>
            </a:xfrm>
            <a:prstGeom prst="roundRect">
              <a:avLst>
                <a:gd name="adj" fmla="val 15230"/>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ru-RU">
                <a:latin typeface="Arial" pitchFamily="34" charset="0"/>
                <a:cs typeface="Arial" pitchFamily="34" charset="0"/>
              </a:endParaRPr>
            </a:p>
          </p:txBody>
        </p:sp>
      </p:grpSp>
      <p:sp>
        <p:nvSpPr>
          <p:cNvPr id="4113" name="TextBox 44"/>
          <p:cNvSpPr txBox="1">
            <a:spLocks noChangeArrowheads="1"/>
          </p:cNvSpPr>
          <p:nvPr/>
        </p:nvSpPr>
        <p:spPr bwMode="auto">
          <a:xfrm>
            <a:off x="7950306" y="3993539"/>
            <a:ext cx="22860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dirty="0">
                <a:latin typeface="Arial" charset="0"/>
                <a:cs typeface="Arial" charset="0"/>
              </a:rPr>
              <a:t>Apply to 2 or 3</a:t>
            </a:r>
          </a:p>
        </p:txBody>
      </p:sp>
      <p:sp>
        <p:nvSpPr>
          <p:cNvPr id="4114" name="TextBox 44"/>
          <p:cNvSpPr txBox="1">
            <a:spLocks noChangeArrowheads="1"/>
          </p:cNvSpPr>
          <p:nvPr/>
        </p:nvSpPr>
        <p:spPr bwMode="auto">
          <a:xfrm>
            <a:off x="8412521" y="3479645"/>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latin typeface="Arial" charset="0"/>
                <a:cs typeface="Arial" charset="0"/>
              </a:rPr>
              <a:t>RANGE SCHOOLS</a:t>
            </a:r>
            <a:endParaRPr lang="ru-RU" sz="1200" dirty="0">
              <a:latin typeface="Arial" charset="0"/>
              <a:cs typeface="Arial" charset="0"/>
            </a:endParaRPr>
          </a:p>
        </p:txBody>
      </p:sp>
      <p:grpSp>
        <p:nvGrpSpPr>
          <p:cNvPr id="7" name="Group 274"/>
          <p:cNvGrpSpPr/>
          <p:nvPr/>
        </p:nvGrpSpPr>
        <p:grpSpPr>
          <a:xfrm>
            <a:off x="7953388" y="5223038"/>
            <a:ext cx="2294808" cy="1285884"/>
            <a:chOff x="5012503" y="1428736"/>
            <a:chExt cx="3919766" cy="1500199"/>
          </a:xfrm>
          <a:effectLst>
            <a:outerShdw blurRad="50800" dist="38100" dir="2700000" algn="tl" rotWithShape="0">
              <a:prstClr val="black">
                <a:alpha val="40000"/>
              </a:prstClr>
            </a:outerShdw>
          </a:effectLst>
        </p:grpSpPr>
        <p:sp>
          <p:nvSpPr>
            <p:cNvPr id="89" name="Скругленный прямоугольник 212"/>
            <p:cNvSpPr/>
            <p:nvPr/>
          </p:nvSpPr>
          <p:spPr>
            <a:xfrm>
              <a:off x="5012503" y="1428736"/>
              <a:ext cx="3899484" cy="1500199"/>
            </a:xfrm>
            <a:prstGeom prst="roundRect">
              <a:avLst>
                <a:gd name="adj" fmla="val 4189"/>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atin typeface="Arial" pitchFamily="34" charset="0"/>
                <a:cs typeface="Arial" pitchFamily="34" charset="0"/>
              </a:endParaRPr>
            </a:p>
          </p:txBody>
        </p:sp>
        <p:sp>
          <p:nvSpPr>
            <p:cNvPr id="90" name="Скругленный прямоугольник 213"/>
            <p:cNvSpPr/>
            <p:nvPr/>
          </p:nvSpPr>
          <p:spPr>
            <a:xfrm>
              <a:off x="5027521" y="1428736"/>
              <a:ext cx="3904748" cy="357190"/>
            </a:xfrm>
            <a:prstGeom prst="roundRect">
              <a:avLst>
                <a:gd name="adj" fmla="val 15230"/>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ru-RU">
                <a:latin typeface="Arial" pitchFamily="34" charset="0"/>
                <a:cs typeface="Arial" pitchFamily="34" charset="0"/>
              </a:endParaRPr>
            </a:p>
          </p:txBody>
        </p:sp>
      </p:grpSp>
      <p:sp>
        <p:nvSpPr>
          <p:cNvPr id="4116" name="TextBox 44"/>
          <p:cNvSpPr txBox="1">
            <a:spLocks noChangeArrowheads="1"/>
          </p:cNvSpPr>
          <p:nvPr/>
        </p:nvSpPr>
        <p:spPr bwMode="auto">
          <a:xfrm>
            <a:off x="7950306" y="5551304"/>
            <a:ext cx="2274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000" dirty="0">
                <a:latin typeface="Arial" charset="0"/>
                <a:cs typeface="Arial" charset="0"/>
              </a:rPr>
              <a:t>Apply to at least 1</a:t>
            </a:r>
          </a:p>
        </p:txBody>
      </p:sp>
      <p:sp>
        <p:nvSpPr>
          <p:cNvPr id="4117" name="TextBox 44"/>
          <p:cNvSpPr txBox="1">
            <a:spLocks noChangeArrowheads="1"/>
          </p:cNvSpPr>
          <p:nvPr/>
        </p:nvSpPr>
        <p:spPr bwMode="auto">
          <a:xfrm>
            <a:off x="8369777" y="5226025"/>
            <a:ext cx="1642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latin typeface="Arial" charset="0"/>
                <a:cs typeface="Arial" charset="0"/>
              </a:rPr>
              <a:t>SAFETY SCHOOLS</a:t>
            </a:r>
            <a:endParaRPr lang="ru-RU" sz="1200" dirty="0">
              <a:latin typeface="Arial" charset="0"/>
              <a:cs typeface="Arial" charset="0"/>
            </a:endParaRPr>
          </a:p>
        </p:txBody>
      </p:sp>
      <p:sp>
        <p:nvSpPr>
          <p:cNvPr id="48" name="TextBox 44"/>
          <p:cNvSpPr txBox="1">
            <a:spLocks noChangeArrowheads="1"/>
          </p:cNvSpPr>
          <p:nvPr/>
        </p:nvSpPr>
        <p:spPr bwMode="auto">
          <a:xfrm>
            <a:off x="2249938" y="3717420"/>
            <a:ext cx="47896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dirty="0">
                <a:latin typeface="Times New Roman" panose="02020603050405020304" pitchFamily="18" charset="0"/>
                <a:cs typeface="Times New Roman" panose="02020603050405020304" pitchFamily="18" charset="0"/>
              </a:rPr>
              <a:t>“Match schools” </a:t>
            </a:r>
            <a:r>
              <a:rPr lang="en-US" dirty="0">
                <a:latin typeface="Times New Roman" panose="02020603050405020304" pitchFamily="18" charset="0"/>
                <a:cs typeface="Times New Roman" panose="02020603050405020304" pitchFamily="18" charset="0"/>
              </a:rPr>
              <a:t>are schools where your academic credentials fall within or perhaps slightly exceed the school’s average range for the freshman class. </a:t>
            </a:r>
          </a:p>
        </p:txBody>
      </p:sp>
      <p:sp>
        <p:nvSpPr>
          <p:cNvPr id="49" name="TextBox 44"/>
          <p:cNvSpPr txBox="1">
            <a:spLocks noChangeArrowheads="1"/>
          </p:cNvSpPr>
          <p:nvPr/>
        </p:nvSpPr>
        <p:spPr bwMode="auto">
          <a:xfrm>
            <a:off x="2322824" y="2080717"/>
            <a:ext cx="50788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a:latin typeface="Times New Roman" panose="02020603050405020304" pitchFamily="18" charset="0"/>
                <a:cs typeface="Times New Roman" panose="02020603050405020304" pitchFamily="18" charset="0"/>
              </a:rPr>
              <a:t>“Reach schools” </a:t>
            </a:r>
            <a:r>
              <a:rPr lang="en-US" sz="2000" dirty="0">
                <a:latin typeface="Times New Roman" panose="02020603050405020304" pitchFamily="18" charset="0"/>
                <a:cs typeface="Times New Roman" panose="02020603050405020304" pitchFamily="18" charset="0"/>
              </a:rPr>
              <a:t>are those where your academic credentials fall below the school’s average range for the freshman class. </a:t>
            </a:r>
          </a:p>
        </p:txBody>
      </p:sp>
    </p:spTree>
    <p:extLst>
      <p:ext uri="{BB962C8B-B14F-4D97-AF65-F5344CB8AC3E}">
        <p14:creationId xmlns:p14="http://schemas.microsoft.com/office/powerpoint/2010/main" val="283671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pen and shading circles on a sheet">
            <a:extLst>
              <a:ext uri="{FF2B5EF4-FFF2-40B4-BE49-F238E27FC236}">
                <a16:creationId xmlns:a16="http://schemas.microsoft.com/office/drawing/2014/main" id="{7E48B420-6EFE-D199-6246-7F414B55EF90}"/>
              </a:ext>
            </a:extLst>
          </p:cNvPr>
          <p:cNvPicPr>
            <a:picLocks noChangeAspect="1"/>
          </p:cNvPicPr>
          <p:nvPr/>
        </p:nvPicPr>
        <p:blipFill rotWithShape="1">
          <a:blip r:embed="rId3">
            <a:duotone>
              <a:schemeClr val="bg2">
                <a:shade val="45000"/>
                <a:satMod val="135000"/>
              </a:schemeClr>
              <a:prstClr val="white"/>
            </a:duotone>
            <a:alphaModFix amt="50000"/>
          </a:blip>
          <a:srcRect t="872" r="-1" b="2558"/>
          <a:stretch/>
        </p:blipFill>
        <p:spPr>
          <a:xfrm>
            <a:off x="305" y="10"/>
            <a:ext cx="12191695" cy="6857990"/>
          </a:xfrm>
          <a:prstGeom prst="rect">
            <a:avLst/>
          </a:prstGeom>
        </p:spPr>
      </p:pic>
      <p:cxnSp>
        <p:nvCxnSpPr>
          <p:cNvPr id="11" name="Straight Connector 10">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79" y="804519"/>
            <a:ext cx="9603275" cy="1049235"/>
          </a:xfrm>
        </p:spPr>
        <p:txBody>
          <a:bodyPr>
            <a:normAutofit/>
          </a:bodyPr>
          <a:lstStyle/>
          <a:p>
            <a:r>
              <a:rPr lang="en-US" sz="4400" b="1" dirty="0">
                <a:latin typeface="Times New Roman" panose="02020603050405020304" pitchFamily="18" charset="0"/>
                <a:cs typeface="Times New Roman" panose="02020603050405020304" pitchFamily="18" charset="0"/>
              </a:rPr>
              <a:t>Points to Consider</a:t>
            </a:r>
          </a:p>
        </p:txBody>
      </p:sp>
      <p:sp>
        <p:nvSpPr>
          <p:cNvPr id="13" name="Rectangle 12">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51579" y="2015732"/>
            <a:ext cx="9603275" cy="3450613"/>
          </a:xfrm>
        </p:spPr>
        <p:txBody>
          <a:bodyPr>
            <a:normAutofit/>
          </a:bodyPr>
          <a:lstStyle/>
          <a:p>
            <a:r>
              <a:rPr lang="en-US" sz="2400" dirty="0">
                <a:latin typeface="Times New Roman" panose="02020603050405020304" pitchFamily="18" charset="0"/>
                <a:cs typeface="Times New Roman" panose="02020603050405020304" pitchFamily="18" charset="0"/>
              </a:rPr>
              <a:t>Check Admissions Requirements </a:t>
            </a:r>
            <a:r>
              <a:rPr lang="en-US" sz="2400" b="1" u="sng" dirty="0">
                <a:latin typeface="Times New Roman" panose="02020603050405020304" pitchFamily="18" charset="0"/>
                <a:cs typeface="Times New Roman" panose="02020603050405020304" pitchFamily="18" charset="0"/>
              </a:rPr>
              <a:t>by visiting College Website</a:t>
            </a:r>
          </a:p>
          <a:p>
            <a:r>
              <a:rPr lang="en-US" sz="2400" dirty="0">
                <a:latin typeface="Times New Roman" panose="02020603050405020304" pitchFamily="18" charset="0"/>
                <a:cs typeface="Times New Roman" panose="02020603050405020304" pitchFamily="18" charset="0"/>
              </a:rPr>
              <a:t>GPA Admission Requirements vary from school to school</a:t>
            </a:r>
          </a:p>
          <a:p>
            <a:r>
              <a:rPr lang="en-US" sz="2400" dirty="0">
                <a:latin typeface="Times New Roman" panose="02020603050405020304" pitchFamily="18" charset="0"/>
                <a:cs typeface="Times New Roman" panose="02020603050405020304" pitchFamily="18" charset="0"/>
              </a:rPr>
              <a:t>Weighted and unweighted GPA’s will be reported on your CCSD transcript</a:t>
            </a:r>
          </a:p>
          <a:p>
            <a:r>
              <a:rPr lang="en-US" sz="2400" dirty="0">
                <a:latin typeface="Times New Roman" panose="02020603050405020304" pitchFamily="18" charset="0"/>
                <a:cs typeface="Times New Roman" panose="02020603050405020304" pitchFamily="18" charset="0"/>
              </a:rPr>
              <a:t>Class rank </a:t>
            </a:r>
            <a:r>
              <a:rPr lang="en-US" sz="2400" b="1" u="sng" dirty="0">
                <a:latin typeface="Times New Roman" panose="02020603050405020304" pitchFamily="18" charset="0"/>
                <a:cs typeface="Times New Roman" panose="02020603050405020304" pitchFamily="18" charset="0"/>
              </a:rPr>
              <a:t>will not </a:t>
            </a:r>
            <a:r>
              <a:rPr lang="en-US" sz="2400" dirty="0">
                <a:latin typeface="Times New Roman" panose="02020603050405020304" pitchFamily="18" charset="0"/>
                <a:cs typeface="Times New Roman" panose="02020603050405020304" pitchFamily="18" charset="0"/>
              </a:rPr>
              <a:t>be included on transcripts or reported on secondary reports.</a:t>
            </a:r>
          </a:p>
          <a:p>
            <a:r>
              <a:rPr lang="en-US" sz="2400" dirty="0">
                <a:latin typeface="Times New Roman" panose="02020603050405020304" pitchFamily="18" charset="0"/>
                <a:cs typeface="Times New Roman" panose="02020603050405020304" pitchFamily="18" charset="0"/>
              </a:rPr>
              <a:t>Colleges want students who show an interest in their school. </a:t>
            </a:r>
          </a:p>
        </p:txBody>
      </p:sp>
      <p:pic>
        <p:nvPicPr>
          <p:cNvPr id="15" name="Picture 14">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50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BE14-8520-455D-B2B2-4DC57C1C3729}"/>
              </a:ext>
            </a:extLst>
          </p:cNvPr>
          <p:cNvSpPr>
            <a:spLocks noGrp="1"/>
          </p:cNvSpPr>
          <p:nvPr>
            <p:ph type="title"/>
          </p:nvPr>
        </p:nvSpPr>
        <p:spPr>
          <a:xfrm>
            <a:off x="676405" y="973668"/>
            <a:ext cx="10396603" cy="706964"/>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     Impacts of COVID19 on College Admissions</a:t>
            </a:r>
          </a:p>
        </p:txBody>
      </p:sp>
      <p:sp>
        <p:nvSpPr>
          <p:cNvPr id="3" name="Content Placeholder 2">
            <a:extLst>
              <a:ext uri="{FF2B5EF4-FFF2-40B4-BE49-F238E27FC236}">
                <a16:creationId xmlns:a16="http://schemas.microsoft.com/office/drawing/2014/main" id="{97FFFE22-052C-47B0-8F63-4417FA35D638}"/>
              </a:ext>
            </a:extLst>
          </p:cNvPr>
          <p:cNvSpPr>
            <a:spLocks noGrp="1"/>
          </p:cNvSpPr>
          <p:nvPr>
            <p:ph idx="1"/>
          </p:nvPr>
        </p:nvSpPr>
        <p:spPr>
          <a:xfrm>
            <a:off x="1317792" y="2027302"/>
            <a:ext cx="8825659" cy="4047821"/>
          </a:xfrm>
        </p:spPr>
        <p:txBody>
          <a:bodyPr>
            <a:normAutofit/>
          </a:bodyPr>
          <a:lstStyle/>
          <a:p>
            <a:pPr fontAlgn="base"/>
            <a:r>
              <a:rPr lang="en-US" dirty="0">
                <a:latin typeface="Times New Roman" panose="02020603050405020304" pitchFamily="18" charset="0"/>
                <a:cs typeface="Times New Roman" panose="02020603050405020304" pitchFamily="18" charset="0"/>
              </a:rPr>
              <a:t>Standardized Testing​</a:t>
            </a:r>
          </a:p>
          <a:p>
            <a:pPr lvl="2" fontAlgn="base"/>
            <a:r>
              <a:rPr lang="en-US" sz="2000" dirty="0">
                <a:latin typeface="Times New Roman" panose="02020603050405020304" pitchFamily="18" charset="0"/>
                <a:cs typeface="Times New Roman" panose="02020603050405020304" pitchFamily="18" charset="0"/>
              </a:rPr>
              <a:t>What is “test optional?”</a:t>
            </a:r>
          </a:p>
          <a:p>
            <a:pPr lvl="2" fontAlgn="base"/>
            <a:r>
              <a:rPr lang="en-US" sz="2000" b="1" dirty="0">
                <a:latin typeface="Times New Roman" panose="02020603050405020304" pitchFamily="18" charset="0"/>
                <a:cs typeface="Times New Roman" panose="02020603050405020304" pitchFamily="18" charset="0"/>
              </a:rPr>
              <a:t>Check college websites for most updated requirements. </a:t>
            </a:r>
          </a:p>
          <a:p>
            <a:pPr fontAlgn="base"/>
            <a:r>
              <a:rPr lang="en-US" dirty="0">
                <a:latin typeface="Times New Roman" panose="02020603050405020304" pitchFamily="18" charset="0"/>
                <a:cs typeface="Times New Roman" panose="02020603050405020304" pitchFamily="18" charset="0"/>
              </a:rPr>
              <a:t>College Visits​</a:t>
            </a:r>
          </a:p>
          <a:p>
            <a:pPr lvl="1" fontAlgn="base"/>
            <a:r>
              <a:rPr lang="en-US" sz="2000" dirty="0">
                <a:latin typeface="Times New Roman" panose="02020603050405020304" pitchFamily="18" charset="0"/>
                <a:cs typeface="Times New Roman" panose="02020603050405020304" pitchFamily="18" charset="0"/>
              </a:rPr>
              <a:t>Check the college websites for current opportunities</a:t>
            </a:r>
          </a:p>
          <a:p>
            <a:pPr fontAlgn="base"/>
            <a:r>
              <a:rPr lang="en-US" dirty="0">
                <a:latin typeface="Times New Roman" panose="02020603050405020304" pitchFamily="18" charset="0"/>
                <a:cs typeface="Times New Roman" panose="02020603050405020304" pitchFamily="18" charset="0"/>
              </a:rPr>
              <a:t>College Deadlines and Requirements</a:t>
            </a:r>
          </a:p>
          <a:p>
            <a:pPr lvl="1" fontAlgn="base"/>
            <a:r>
              <a:rPr lang="en-US" sz="2000" dirty="0">
                <a:latin typeface="Times New Roman" panose="02020603050405020304" pitchFamily="18" charset="0"/>
                <a:cs typeface="Times New Roman" panose="02020603050405020304" pitchFamily="18" charset="0"/>
              </a:rPr>
              <a:t>Colleges are constantly adjusting deadlines and requirements. </a:t>
            </a:r>
            <a:r>
              <a:rPr lang="en-US" sz="2000" b="1" dirty="0">
                <a:latin typeface="Times New Roman" panose="02020603050405020304" pitchFamily="18" charset="0"/>
                <a:cs typeface="Times New Roman" panose="02020603050405020304" pitchFamily="18" charset="0"/>
              </a:rPr>
              <a:t>Continue to check the college’s website for the most up-to-date information.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23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BF841-F96D-4A3E-A88F-F0DF5CB6D49C}"/>
              </a:ext>
            </a:extLst>
          </p:cNvPr>
          <p:cNvSpPr>
            <a:spLocks noGrp="1"/>
          </p:cNvSpPr>
          <p:nvPr>
            <p:ph type="title"/>
          </p:nvPr>
        </p:nvSpPr>
        <p:spPr>
          <a:xfrm>
            <a:off x="436162" y="317972"/>
            <a:ext cx="2727813" cy="4584527"/>
          </a:xfrm>
        </p:spPr>
        <p:txBody>
          <a:bodyPr vert="horz" lIns="91440" tIns="45720" rIns="91440" bIns="45720" rtlCol="0" anchor="t">
            <a:normAutofit/>
          </a:bodyPr>
          <a:lstStyle/>
          <a:p>
            <a:r>
              <a:rPr lang="en-US" sz="2400" b="0" i="0" kern="1200" cap="all" dirty="0">
                <a:solidFill>
                  <a:srgbClr val="FFFFFF"/>
                </a:solidFill>
                <a:effectLst/>
                <a:latin typeface="Times New Roman" panose="02020603050405020304" pitchFamily="18" charset="0"/>
                <a:cs typeface="Times New Roman" panose="02020603050405020304" pitchFamily="18" charset="0"/>
              </a:rPr>
              <a:t>University System of GA test optional info</a:t>
            </a:r>
          </a:p>
        </p:txBody>
      </p:sp>
      <p:sp>
        <p:nvSpPr>
          <p:cNvPr id="4" name="Text Placeholder 3">
            <a:extLst>
              <a:ext uri="{FF2B5EF4-FFF2-40B4-BE49-F238E27FC236}">
                <a16:creationId xmlns:a16="http://schemas.microsoft.com/office/drawing/2014/main" id="{B31920D8-529A-4BF7-9C61-85B9FB309815}"/>
              </a:ext>
            </a:extLst>
          </p:cNvPr>
          <p:cNvSpPr>
            <a:spLocks noGrp="1"/>
          </p:cNvSpPr>
          <p:nvPr>
            <p:ph type="body" sz="half" idx="2"/>
          </p:nvPr>
        </p:nvSpPr>
        <p:spPr>
          <a:xfrm>
            <a:off x="353730" y="1826857"/>
            <a:ext cx="3354666" cy="4916465"/>
          </a:xfrm>
        </p:spPr>
        <p:txBody>
          <a:bodyPr vert="horz" lIns="91440" tIns="45720" rIns="91440" bIns="45720" rtlCol="0" anchor="t">
            <a:normAutofit/>
          </a:bodyPr>
          <a:lstStyle/>
          <a:p>
            <a:pPr indent="-228600">
              <a:buFont typeface="Arial" panose="020B0604020202020204" pitchFamily="34" charset="0"/>
              <a:buChar char="•"/>
            </a:pPr>
            <a:r>
              <a:rPr lang="en-US" b="0" i="0" dirty="0">
                <a:latin typeface="Times New Roman" panose="02020603050405020304" pitchFamily="18" charset="0"/>
                <a:cs typeface="Times New Roman" panose="02020603050405020304" pitchFamily="18" charset="0"/>
              </a:rPr>
              <a:t>The University System of Georgia (USG) will continue the temporary waiver of test score requirements for Academic Year 2024-2025 (Fall 2024, Spring 2025, and Summer 2025) admission at 23 of the 26 USG institutions. The temporary waiver does not apply to the Georgia Institute of Technology, the University of Georgia, or Georgia College and State University.</a:t>
            </a:r>
          </a:p>
        </p:txBody>
      </p:sp>
      <p:sp>
        <p:nvSpPr>
          <p:cNvPr id="6" name="TextBox 5">
            <a:extLst>
              <a:ext uri="{FF2B5EF4-FFF2-40B4-BE49-F238E27FC236}">
                <a16:creationId xmlns:a16="http://schemas.microsoft.com/office/drawing/2014/main" id="{4415F15B-ACDF-4757-AF05-D6B896D527BB}"/>
              </a:ext>
            </a:extLst>
          </p:cNvPr>
          <p:cNvSpPr txBox="1"/>
          <p:nvPr/>
        </p:nvSpPr>
        <p:spPr>
          <a:xfrm>
            <a:off x="4415554" y="219313"/>
            <a:ext cx="7224961" cy="6278642"/>
          </a:xfrm>
          <a:prstGeom prst="rect">
            <a:avLst/>
          </a:prstGeom>
          <a:noFill/>
        </p:spPr>
        <p:txBody>
          <a:bodyPr wrap="square">
            <a:spAutoFit/>
          </a:bodyPr>
          <a:lstStyle/>
          <a:p>
            <a:pPr algn="l">
              <a:spcAft>
                <a:spcPts val="600"/>
              </a:spcAft>
            </a:pPr>
            <a:endParaRPr lang="en-US" sz="1600" b="0" i="0" dirty="0">
              <a:solidFill>
                <a:srgbClr val="0A0A0A"/>
              </a:solidFill>
              <a:effectLst/>
              <a:latin typeface="Times New Roman" panose="02020603050405020304" pitchFamily="18" charset="0"/>
              <a:cs typeface="Times New Roman" panose="02020603050405020304" pitchFamily="18" charset="0"/>
            </a:endParaRPr>
          </a:p>
          <a:p>
            <a:pPr algn="l">
              <a:spcAft>
                <a:spcPts val="600"/>
              </a:spcAft>
            </a:pPr>
            <a:r>
              <a:rPr lang="en-US" sz="1600" b="0" i="0" dirty="0">
                <a:solidFill>
                  <a:srgbClr val="0A0A0A"/>
                </a:solidFill>
                <a:effectLst/>
                <a:latin typeface="Times New Roman" panose="02020603050405020304" pitchFamily="18" charset="0"/>
                <a:cs typeface="Times New Roman" panose="02020603050405020304" pitchFamily="18" charset="0"/>
              </a:rPr>
              <a:t>For Academic Year 2024-2025, the remaining </a:t>
            </a:r>
          </a:p>
          <a:p>
            <a:pPr algn="l">
              <a:spcAft>
                <a:spcPts val="600"/>
              </a:spcAft>
            </a:pPr>
            <a:r>
              <a:rPr lang="en-US" sz="1600" b="0" i="0" dirty="0">
                <a:solidFill>
                  <a:srgbClr val="0A0A0A"/>
                </a:solidFill>
                <a:effectLst/>
                <a:latin typeface="Times New Roman" panose="02020603050405020304" pitchFamily="18" charset="0"/>
                <a:cs typeface="Times New Roman" panose="02020603050405020304" pitchFamily="18" charset="0"/>
              </a:rPr>
              <a:t>institutions have two options to make admission decisions:</a:t>
            </a:r>
          </a:p>
          <a:p>
            <a:pPr algn="l">
              <a:spcAft>
                <a:spcPts val="600"/>
              </a:spcAft>
            </a:pPr>
            <a:endParaRPr lang="en-US" sz="1600" b="0" i="0" dirty="0">
              <a:solidFill>
                <a:srgbClr val="0A0A0A"/>
              </a:solidFill>
              <a:effectLst/>
              <a:latin typeface="Times New Roman" panose="02020603050405020304" pitchFamily="18" charset="0"/>
              <a:cs typeface="Times New Roman" panose="02020603050405020304" pitchFamily="18" charset="0"/>
            </a:endParaRPr>
          </a:p>
          <a:p>
            <a:pPr algn="l">
              <a:spcAft>
                <a:spcPts val="600"/>
              </a:spcAft>
              <a:buFont typeface="+mj-lt"/>
              <a:buAutoNum type="arabicPeriod"/>
            </a:pPr>
            <a:r>
              <a:rPr lang="en-US" sz="1600" b="0" i="0" u="none" strike="noStrike" dirty="0">
                <a:solidFill>
                  <a:srgbClr val="0000FF"/>
                </a:solidFill>
                <a:effectLst/>
                <a:latin typeface="Times New Roman" panose="02020603050405020304" pitchFamily="18" charset="0"/>
                <a:cs typeface="Times New Roman" panose="02020603050405020304" pitchFamily="18" charset="0"/>
              </a:rPr>
              <a:t>Freshman index</a:t>
            </a:r>
            <a:r>
              <a:rPr lang="en-US" sz="1600" b="0" i="0" dirty="0">
                <a:solidFill>
                  <a:srgbClr val="0000FF"/>
                </a:solidFill>
                <a:effectLst/>
                <a:latin typeface="Times New Roman" panose="02020603050405020304" pitchFamily="18" charset="0"/>
                <a:cs typeface="Times New Roman" panose="02020603050405020304" pitchFamily="18" charset="0"/>
              </a:rPr>
              <a:t>: </a:t>
            </a:r>
            <a:r>
              <a:rPr lang="en-US" sz="1600" b="0" i="0" dirty="0">
                <a:solidFill>
                  <a:srgbClr val="0A0A0A"/>
                </a:solidFill>
                <a:effectLst/>
                <a:latin typeface="Times New Roman" panose="02020603050405020304" pitchFamily="18" charset="0"/>
                <a:cs typeface="Times New Roman" panose="02020603050405020304" pitchFamily="18" charset="0"/>
              </a:rPr>
              <a:t>Includes high school grade point average and test scores for either the SAT or ACT.</a:t>
            </a:r>
          </a:p>
          <a:p>
            <a:pPr algn="l">
              <a:spcAft>
                <a:spcPts val="600"/>
              </a:spcAft>
              <a:buFont typeface="+mj-lt"/>
              <a:buAutoNum type="arabicPeriod"/>
            </a:pPr>
            <a:endParaRPr lang="en-US" sz="1600" b="0" i="0" dirty="0">
              <a:solidFill>
                <a:srgbClr val="0A0A0A"/>
              </a:solidFill>
              <a:effectLst/>
              <a:latin typeface="Times New Roman" panose="02020603050405020304" pitchFamily="18" charset="0"/>
              <a:cs typeface="Times New Roman" panose="02020603050405020304" pitchFamily="18" charset="0"/>
            </a:endParaRPr>
          </a:p>
          <a:p>
            <a:pPr algn="l">
              <a:spcAft>
                <a:spcPts val="600"/>
              </a:spcAft>
              <a:buFont typeface="+mj-lt"/>
              <a:buAutoNum type="arabicPeriod"/>
            </a:pPr>
            <a:r>
              <a:rPr lang="en-US" sz="1600" b="0" i="0" dirty="0">
                <a:solidFill>
                  <a:srgbClr val="0000FF"/>
                </a:solidFill>
                <a:effectLst/>
                <a:latin typeface="Times New Roman" panose="02020603050405020304" pitchFamily="18" charset="0"/>
                <a:cs typeface="Times New Roman" panose="02020603050405020304" pitchFamily="18" charset="0"/>
              </a:rPr>
              <a:t>Test Optional: </a:t>
            </a:r>
            <a:r>
              <a:rPr lang="en-US" sz="1600" b="0" i="0" dirty="0">
                <a:solidFill>
                  <a:srgbClr val="0A0A0A"/>
                </a:solidFill>
                <a:effectLst/>
                <a:latin typeface="Times New Roman" panose="02020603050405020304" pitchFamily="18" charset="0"/>
                <a:cs typeface="Times New Roman" panose="02020603050405020304" pitchFamily="18" charset="0"/>
              </a:rPr>
              <a:t>Use the high school grade point average on the required high school curriculum without a standardized test score at the following minimum grade point averages:</a:t>
            </a:r>
          </a:p>
          <a:p>
            <a:pPr marL="514350" lvl="1" indent="-285750" algn="l">
              <a:spcAft>
                <a:spcPts val="600"/>
              </a:spcAft>
              <a:buFont typeface="Arial" panose="020B0604020202020204" pitchFamily="34" charset="0"/>
              <a:buChar char="•"/>
            </a:pPr>
            <a:r>
              <a:rPr lang="en-US" sz="1600" b="0" i="0" dirty="0">
                <a:solidFill>
                  <a:srgbClr val="0A0A0A"/>
                </a:solidFill>
                <a:effectLst/>
                <a:latin typeface="Times New Roman" panose="02020603050405020304" pitchFamily="18" charset="0"/>
                <a:cs typeface="Times New Roman" panose="02020603050405020304" pitchFamily="18" charset="0"/>
              </a:rPr>
              <a:t>3.4 for research universities: Augusta University and Georgia State University.</a:t>
            </a:r>
          </a:p>
          <a:p>
            <a:pPr marL="514350" lvl="1" indent="-285750" algn="l">
              <a:spcAft>
                <a:spcPts val="600"/>
              </a:spcAft>
              <a:buFont typeface="Arial" panose="020B0604020202020204" pitchFamily="34" charset="0"/>
              <a:buChar char="•"/>
            </a:pPr>
            <a:r>
              <a:rPr lang="en-US" sz="1600" b="0" i="0" dirty="0">
                <a:solidFill>
                  <a:srgbClr val="0A0A0A"/>
                </a:solidFill>
                <a:effectLst/>
                <a:latin typeface="Times New Roman" panose="02020603050405020304" pitchFamily="18" charset="0"/>
                <a:cs typeface="Times New Roman" panose="02020603050405020304" pitchFamily="18" charset="0"/>
              </a:rPr>
              <a:t>3.2 for comprehensive universities: Kennesaw State University, Georgia Southern University, University of West Georgia and Valdosta State University.</a:t>
            </a:r>
          </a:p>
          <a:p>
            <a:pPr marL="514350" lvl="1" indent="-285750" algn="l">
              <a:spcAft>
                <a:spcPts val="600"/>
              </a:spcAft>
              <a:buFont typeface="Arial" panose="020B0604020202020204" pitchFamily="34" charset="0"/>
              <a:buChar char="•"/>
            </a:pPr>
            <a:r>
              <a:rPr lang="en-US" sz="1600" b="0" i="0" dirty="0">
                <a:solidFill>
                  <a:srgbClr val="0A0A0A"/>
                </a:solidFill>
                <a:effectLst/>
                <a:latin typeface="Times New Roman" panose="02020603050405020304" pitchFamily="18" charset="0"/>
                <a:cs typeface="Times New Roman" panose="02020603050405020304" pitchFamily="18" charset="0"/>
              </a:rPr>
              <a:t>3.0 for state universities: Albany State University, Clayton State University, Columbus State University, Fort Valley State University, Georgia Southwestern State University, Middle Georgia State University, Savannah State University and the University of North Georgia.</a:t>
            </a:r>
          </a:p>
          <a:p>
            <a:pPr marL="514350" lvl="1" indent="-285750" algn="l">
              <a:spcAft>
                <a:spcPts val="600"/>
              </a:spcAft>
              <a:buFont typeface="Arial" panose="020B0604020202020204" pitchFamily="34" charset="0"/>
              <a:buChar char="•"/>
            </a:pPr>
            <a:r>
              <a:rPr lang="en-US" sz="1600" b="0" i="0" dirty="0">
                <a:solidFill>
                  <a:srgbClr val="0A0A0A"/>
                </a:solidFill>
                <a:effectLst/>
                <a:latin typeface="Times New Roman" panose="02020603050405020304" pitchFamily="18" charset="0"/>
                <a:cs typeface="Times New Roman" panose="02020603050405020304" pitchFamily="18" charset="0"/>
              </a:rPr>
              <a:t>State colleges (Abraham Baldwin Agricultural College, Atlanta Metropolitan State College, College of Coastal Georgia, Dalton State College, East Georgia State College, Georgia Gwinnett College, Georgia Highlands College, Gordon State College and South Georgia State College) continue to be test optional in accordance with Board policy.</a:t>
            </a:r>
          </a:p>
        </p:txBody>
      </p:sp>
    </p:spTree>
    <p:extLst>
      <p:ext uri="{BB962C8B-B14F-4D97-AF65-F5344CB8AC3E}">
        <p14:creationId xmlns:p14="http://schemas.microsoft.com/office/powerpoint/2010/main" val="277626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95B41-7312-4603-9F0F-93387C353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nerve cell">
            <a:extLst>
              <a:ext uri="{FF2B5EF4-FFF2-40B4-BE49-F238E27FC236}">
                <a16:creationId xmlns:a16="http://schemas.microsoft.com/office/drawing/2014/main" id="{7CA07FBF-F90C-526B-6C72-3DC596155524}"/>
              </a:ext>
            </a:extLst>
          </p:cNvPr>
          <p:cNvPicPr>
            <a:picLocks noChangeAspect="1"/>
          </p:cNvPicPr>
          <p:nvPr/>
        </p:nvPicPr>
        <p:blipFill rotWithShape="1">
          <a:blip r:embed="rId3">
            <a:duotone>
              <a:schemeClr val="bg2">
                <a:shade val="45000"/>
                <a:satMod val="135000"/>
              </a:schemeClr>
              <a:prstClr val="white"/>
            </a:duotone>
            <a:alphaModFix amt="50000"/>
          </a:blip>
          <a:srcRect t="8534" r="-1" b="16464"/>
          <a:stretch/>
        </p:blipFill>
        <p:spPr>
          <a:xfrm>
            <a:off x="305" y="10"/>
            <a:ext cx="12191695" cy="6857990"/>
          </a:xfrm>
          <a:prstGeom prst="rect">
            <a:avLst/>
          </a:prstGeom>
        </p:spPr>
      </p:pic>
      <p:sp>
        <p:nvSpPr>
          <p:cNvPr id="11" name="Rectangle 10">
            <a:extLst>
              <a:ext uri="{FF2B5EF4-FFF2-40B4-BE49-F238E27FC236}">
                <a16:creationId xmlns:a16="http://schemas.microsoft.com/office/drawing/2014/main" id="{1042C936-444C-4F0D-9737-291EAFE1E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C7A459-EE0B-4B52-A87C-A09CA925DF0C}"/>
              </a:ext>
            </a:extLst>
          </p:cNvPr>
          <p:cNvSpPr>
            <a:spLocks noGrp="1"/>
          </p:cNvSpPr>
          <p:nvPr>
            <p:ph type="ctrTitle"/>
          </p:nvPr>
        </p:nvSpPr>
        <p:spPr>
          <a:xfrm>
            <a:off x="2417779" y="802298"/>
            <a:ext cx="8637073" cy="2541431"/>
          </a:xfrm>
        </p:spPr>
        <p:txBody>
          <a:bodyPr>
            <a:normAutofit/>
          </a:bodyPr>
          <a:lstStyle/>
          <a:p>
            <a:r>
              <a:rPr lang="en-US" dirty="0">
                <a:latin typeface="Times New Roman" panose="02020603050405020304" pitchFamily="18" charset="0"/>
                <a:cs typeface="Times New Roman" panose="02020603050405020304" pitchFamily="18" charset="0"/>
              </a:rPr>
              <a:t>Naviance</a:t>
            </a:r>
          </a:p>
        </p:txBody>
      </p:sp>
      <p:sp>
        <p:nvSpPr>
          <p:cNvPr id="3" name="Subtitle 2">
            <a:extLst>
              <a:ext uri="{FF2B5EF4-FFF2-40B4-BE49-F238E27FC236}">
                <a16:creationId xmlns:a16="http://schemas.microsoft.com/office/drawing/2014/main" id="{F5B80FAB-F974-465C-A96A-78C64945BA2B}"/>
              </a:ext>
            </a:extLst>
          </p:cNvPr>
          <p:cNvSpPr>
            <a:spLocks noGrp="1"/>
          </p:cNvSpPr>
          <p:nvPr>
            <p:ph type="subTitle" idx="1"/>
          </p:nvPr>
        </p:nvSpPr>
        <p:spPr>
          <a:xfrm>
            <a:off x="2417780" y="3531204"/>
            <a:ext cx="8637072" cy="977621"/>
          </a:xfrm>
        </p:spPr>
        <p:txBody>
          <a:bodyPr>
            <a:noAutofit/>
          </a:bodyPr>
          <a:lstStyle/>
          <a:p>
            <a:pPr>
              <a:lnSpc>
                <a:spcPct val="110000"/>
              </a:lnSpc>
              <a:defRPr/>
            </a:pPr>
            <a:r>
              <a:rPr lang="en-US" sz="2400" dirty="0">
                <a:latin typeface="Times New Roman" panose="02020603050405020304" pitchFamily="18" charset="0"/>
                <a:cs typeface="Times New Roman" panose="02020603050405020304" pitchFamily="18" charset="0"/>
              </a:rPr>
              <a:t>Naviance is a </a:t>
            </a:r>
            <a:r>
              <a:rPr lang="en-US" sz="2400" b="1" dirty="0">
                <a:latin typeface="Times New Roman" panose="02020603050405020304" pitchFamily="18" charset="0"/>
                <a:cs typeface="Times New Roman" panose="02020603050405020304" pitchFamily="18" charset="0"/>
              </a:rPr>
              <a:t>delivery system </a:t>
            </a:r>
            <a:r>
              <a:rPr lang="en-US" sz="2400" dirty="0">
                <a:latin typeface="Times New Roman" panose="02020603050405020304" pitchFamily="18" charset="0"/>
                <a:cs typeface="Times New Roman" panose="02020603050405020304" pitchFamily="18" charset="0"/>
              </a:rPr>
              <a:t>and college/career search engine, </a:t>
            </a:r>
            <a:r>
              <a:rPr lang="en-US" sz="2400" b="1" i="1" u="sng" dirty="0">
                <a:latin typeface="Times New Roman" panose="02020603050405020304" pitchFamily="18" charset="0"/>
                <a:cs typeface="Times New Roman" panose="02020603050405020304" pitchFamily="18" charset="0"/>
              </a:rPr>
              <a:t>but it IS also how we communicate with YOU and your parents throughout the year.</a:t>
            </a:r>
          </a:p>
        </p:txBody>
      </p:sp>
      <p:cxnSp>
        <p:nvCxnSpPr>
          <p:cNvPr id="13" name="Straight Connector 12">
            <a:extLst>
              <a:ext uri="{FF2B5EF4-FFF2-40B4-BE49-F238E27FC236}">
                <a16:creationId xmlns:a16="http://schemas.microsoft.com/office/drawing/2014/main" id="{B61C4D9F-F4AF-4ED2-9310-56EB2E19C0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3"/>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5" name="Picture 14">
            <a:extLst>
              <a:ext uri="{FF2B5EF4-FFF2-40B4-BE49-F238E27FC236}">
                <a16:creationId xmlns:a16="http://schemas.microsoft.com/office/drawing/2014/main" id="{419FDB25-3050-4009-9806-3000DDD1C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8063EF0F-7BC0-4CFB-AB98-20A8DD91D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6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BBEC-565E-4937-8B53-ED2D87CD8D5E}"/>
              </a:ext>
            </a:extLst>
          </p:cNvPr>
          <p:cNvSpPr>
            <a:spLocks noGrp="1"/>
          </p:cNvSpPr>
          <p:nvPr>
            <p:ph type="title"/>
          </p:nvPr>
        </p:nvSpPr>
        <p:spPr>
          <a:xfrm>
            <a:off x="1451579" y="804519"/>
            <a:ext cx="9603275" cy="1049235"/>
          </a:xfrm>
        </p:spPr>
        <p:txBody>
          <a:bodyPr>
            <a:normAutofit/>
          </a:bodyPr>
          <a:lstStyle/>
          <a:p>
            <a:r>
              <a:rPr lang="en-US" sz="4000" b="1" dirty="0">
                <a:latin typeface="Times New Roman" panose="02020603050405020304" pitchFamily="18" charset="0"/>
                <a:cs typeface="Times New Roman" panose="02020603050405020304" pitchFamily="18" charset="0"/>
              </a:rPr>
              <a:t>Logging into Naviance</a:t>
            </a:r>
          </a:p>
        </p:txBody>
      </p:sp>
      <p:sp>
        <p:nvSpPr>
          <p:cNvPr id="3" name="Content Placeholder 2">
            <a:extLst>
              <a:ext uri="{FF2B5EF4-FFF2-40B4-BE49-F238E27FC236}">
                <a16:creationId xmlns:a16="http://schemas.microsoft.com/office/drawing/2014/main" id="{6B9BBF5E-49D1-4408-AC9F-51F465F2E1C1}"/>
              </a:ext>
            </a:extLst>
          </p:cNvPr>
          <p:cNvSpPr>
            <a:spLocks noGrp="1"/>
          </p:cNvSpPr>
          <p:nvPr>
            <p:ph idx="1"/>
          </p:nvPr>
        </p:nvSpPr>
        <p:spPr>
          <a:xfrm>
            <a:off x="1451579" y="2116900"/>
            <a:ext cx="4835046" cy="3548030"/>
          </a:xfrm>
        </p:spPr>
        <p:txBody>
          <a:bodyPr anchor="ctr">
            <a:normAutofit/>
          </a:bodyPr>
          <a:lstStyle/>
          <a:p>
            <a:pPr marL="148590" indent="-148590" defTabSz="594360">
              <a:spcBef>
                <a:spcPts val="65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You can access Naviance from the CCSD homepage, your school’s website, as well as your school counseling department’s website.</a:t>
            </a:r>
          </a:p>
          <a:p>
            <a:pPr marL="148590" indent="-148590" defTabSz="594360">
              <a:spcBef>
                <a:spcPts val="65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 If you are on a CCSD computer, then you will be automatically logged into Naviance.</a:t>
            </a:r>
          </a:p>
          <a:p>
            <a:pPr marL="148590" indent="-148590" defTabSz="594360">
              <a:spcBef>
                <a:spcPts val="650"/>
              </a:spcBef>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To log into Naviance from home, you will use the following:</a:t>
            </a:r>
          </a:p>
          <a:p>
            <a:pPr marL="128016" lvl="1" indent="0">
              <a:buNone/>
            </a:pPr>
            <a:endParaRPr lang="en-US" dirty="0"/>
          </a:p>
        </p:txBody>
      </p:sp>
      <p:graphicFrame>
        <p:nvGraphicFramePr>
          <p:cNvPr id="4" name="Table 3">
            <a:extLst>
              <a:ext uri="{FF2B5EF4-FFF2-40B4-BE49-F238E27FC236}">
                <a16:creationId xmlns:a16="http://schemas.microsoft.com/office/drawing/2014/main" id="{0A247BA7-3621-4B1A-B6CD-F2F336FA043F}"/>
              </a:ext>
            </a:extLst>
          </p:cNvPr>
          <p:cNvGraphicFramePr>
            <a:graphicFrameLocks noGrp="1"/>
          </p:cNvGraphicFramePr>
          <p:nvPr>
            <p:extLst>
              <p:ext uri="{D42A27DB-BD31-4B8C-83A1-F6EECF244321}">
                <p14:modId xmlns:p14="http://schemas.microsoft.com/office/powerpoint/2010/main" val="858799637"/>
              </p:ext>
            </p:extLst>
          </p:nvPr>
        </p:nvGraphicFramePr>
        <p:xfrm>
          <a:off x="6710464" y="4150066"/>
          <a:ext cx="4160768" cy="1853284"/>
        </p:xfrm>
        <a:graphic>
          <a:graphicData uri="http://schemas.openxmlformats.org/drawingml/2006/table">
            <a:tbl>
              <a:tblPr firstRow="1" bandRow="1">
                <a:tableStyleId>{8EC20E35-A176-4012-BC5E-935CFFF8708E}</a:tableStyleId>
              </a:tblPr>
              <a:tblGrid>
                <a:gridCol w="2148465">
                  <a:extLst>
                    <a:ext uri="{9D8B030D-6E8A-4147-A177-3AD203B41FA5}">
                      <a16:colId xmlns:a16="http://schemas.microsoft.com/office/drawing/2014/main" val="2088027295"/>
                    </a:ext>
                  </a:extLst>
                </a:gridCol>
                <a:gridCol w="2012303">
                  <a:extLst>
                    <a:ext uri="{9D8B030D-6E8A-4147-A177-3AD203B41FA5}">
                      <a16:colId xmlns:a16="http://schemas.microsoft.com/office/drawing/2014/main" val="169090863"/>
                    </a:ext>
                  </a:extLst>
                </a:gridCol>
              </a:tblGrid>
              <a:tr h="473501">
                <a:tc>
                  <a:txBody>
                    <a:bodyPr/>
                    <a:lstStyle/>
                    <a:p>
                      <a:pPr algn="ctr"/>
                      <a:r>
                        <a:rPr lang="en-US" sz="2700" dirty="0"/>
                        <a:t>Username: </a:t>
                      </a:r>
                    </a:p>
                  </a:txBody>
                  <a:tcPr marL="103682" marR="103682" marT="51841" marB="51841"/>
                </a:tc>
                <a:tc>
                  <a:txBody>
                    <a:bodyPr/>
                    <a:lstStyle/>
                    <a:p>
                      <a:pPr algn="ctr"/>
                      <a:r>
                        <a:rPr lang="en-US" sz="2700"/>
                        <a:t>Password:</a:t>
                      </a:r>
                    </a:p>
                  </a:txBody>
                  <a:tcPr marL="103682" marR="103682" marT="51841" marB="51841"/>
                </a:tc>
                <a:extLst>
                  <a:ext uri="{0D108BD9-81ED-4DB2-BD59-A6C34878D82A}">
                    <a16:rowId xmlns:a16="http://schemas.microsoft.com/office/drawing/2014/main" val="1483122131"/>
                  </a:ext>
                </a:extLst>
              </a:tr>
              <a:tr h="1174982">
                <a:tc>
                  <a:txBody>
                    <a:bodyPr/>
                    <a:lstStyle/>
                    <a:p>
                      <a:pPr algn="ctr"/>
                      <a:r>
                        <a:rPr lang="en-US" sz="2700" dirty="0"/>
                        <a:t>Microsoft 365</a:t>
                      </a:r>
                    </a:p>
                    <a:p>
                      <a:pPr algn="ctr"/>
                      <a:r>
                        <a:rPr lang="en-US" sz="2700" dirty="0"/>
                        <a:t>Username</a:t>
                      </a:r>
                    </a:p>
                  </a:txBody>
                  <a:tcPr marL="103682" marR="103682" marT="51841" marB="51841"/>
                </a:tc>
                <a:tc>
                  <a:txBody>
                    <a:bodyPr/>
                    <a:lstStyle/>
                    <a:p>
                      <a:pPr algn="ctr"/>
                      <a:r>
                        <a:rPr lang="en-US" sz="2700" dirty="0"/>
                        <a:t>Microsoft 365</a:t>
                      </a:r>
                    </a:p>
                    <a:p>
                      <a:pPr algn="ctr"/>
                      <a:r>
                        <a:rPr lang="en-US" sz="2700" dirty="0"/>
                        <a:t>Password</a:t>
                      </a:r>
                    </a:p>
                  </a:txBody>
                  <a:tcPr marL="103682" marR="103682" marT="51841" marB="51841"/>
                </a:tc>
                <a:extLst>
                  <a:ext uri="{0D108BD9-81ED-4DB2-BD59-A6C34878D82A}">
                    <a16:rowId xmlns:a16="http://schemas.microsoft.com/office/drawing/2014/main" val="2338911355"/>
                  </a:ext>
                </a:extLst>
              </a:tr>
            </a:tbl>
          </a:graphicData>
        </a:graphic>
      </p:graphicFrame>
      <p:sp>
        <p:nvSpPr>
          <p:cNvPr id="5" name="TextBox 4">
            <a:extLst>
              <a:ext uri="{FF2B5EF4-FFF2-40B4-BE49-F238E27FC236}">
                <a16:creationId xmlns:a16="http://schemas.microsoft.com/office/drawing/2014/main" id="{17980F3C-5631-49DD-B23A-0A5B0AF7866A}"/>
              </a:ext>
            </a:extLst>
          </p:cNvPr>
          <p:cNvSpPr txBox="1"/>
          <p:nvPr/>
        </p:nvSpPr>
        <p:spPr>
          <a:xfrm>
            <a:off x="6663847" y="2083985"/>
            <a:ext cx="4076574" cy="2062103"/>
          </a:xfrm>
          <a:prstGeom prst="rect">
            <a:avLst/>
          </a:prstGeom>
          <a:noFill/>
        </p:spPr>
        <p:txBody>
          <a:bodyPr wrap="square" rtlCol="0">
            <a:spAutoFit/>
          </a:bodyPr>
          <a:lstStyle/>
          <a:p>
            <a:pPr defTabSz="297180">
              <a:spcAft>
                <a:spcPts val="600"/>
              </a:spcAft>
            </a:pPr>
            <a:r>
              <a:rPr lang="en-US" dirty="0">
                <a:latin typeface="Times New Roman" panose="02020603050405020304" pitchFamily="18" charset="0"/>
                <a:cs typeface="Times New Roman" panose="02020603050405020304" pitchFamily="18" charset="0"/>
              </a:rPr>
              <a:t>-Go to </a:t>
            </a:r>
            <a:r>
              <a:rPr lang="en-US" dirty="0">
                <a:latin typeface="Times New Roman" panose="02020603050405020304" pitchFamily="18" charset="0"/>
                <a:cs typeface="Times New Roman" panose="02020603050405020304" pitchFamily="18" charset="0"/>
                <a:hlinkClick r:id="rId2"/>
              </a:rPr>
              <a:t>www.cobbk12.org</a:t>
            </a:r>
            <a:endParaRPr lang="en-US" dirty="0">
              <a:latin typeface="Times New Roman" panose="02020603050405020304" pitchFamily="18" charset="0"/>
              <a:cs typeface="Times New Roman" panose="02020603050405020304" pitchFamily="18" charset="0"/>
            </a:endParaRPr>
          </a:p>
          <a:p>
            <a:pPr defTabSz="297180">
              <a:spcAft>
                <a:spcPts val="600"/>
              </a:spcAft>
            </a:pPr>
            <a:r>
              <a:rPr lang="en-US" dirty="0">
                <a:latin typeface="Times New Roman" panose="02020603050405020304" pitchFamily="18" charset="0"/>
                <a:cs typeface="Times New Roman" panose="02020603050405020304" pitchFamily="18" charset="0"/>
              </a:rPr>
              <a:t>-Click on “Find It Fast”</a:t>
            </a:r>
          </a:p>
          <a:p>
            <a:pPr defTabSz="297180">
              <a:spcAft>
                <a:spcPts val="600"/>
              </a:spcAft>
            </a:pPr>
            <a:r>
              <a:rPr lang="en-US" dirty="0">
                <a:latin typeface="Times New Roman" panose="02020603050405020304" pitchFamily="18" charset="0"/>
                <a:cs typeface="Times New Roman" panose="02020603050405020304" pitchFamily="18" charset="0"/>
              </a:rPr>
              <a:t>	-upper right-hand corner</a:t>
            </a:r>
          </a:p>
          <a:p>
            <a:pPr defTabSz="297180">
              <a:spcAft>
                <a:spcPts val="600"/>
              </a:spcAft>
            </a:pPr>
            <a:r>
              <a:rPr lang="en-US" dirty="0">
                <a:latin typeface="Times New Roman" panose="02020603050405020304" pitchFamily="18" charset="0"/>
                <a:cs typeface="Times New Roman" panose="02020603050405020304" pitchFamily="18" charset="0"/>
              </a:rPr>
              <a:t>-Choose “Naviance” from the menu</a:t>
            </a:r>
          </a:p>
          <a:p>
            <a:pPr defTabSz="297180">
              <a:spcAft>
                <a:spcPts val="600"/>
              </a:spcAft>
            </a:pPr>
            <a:r>
              <a:rPr lang="en-US" dirty="0">
                <a:latin typeface="Times New Roman" panose="02020603050405020304" pitchFamily="18" charset="0"/>
                <a:cs typeface="Times New Roman" panose="02020603050405020304" pitchFamily="18" charset="0"/>
              </a:rPr>
              <a:t>-If prompted, use your CCSD student ID and password</a:t>
            </a:r>
          </a:p>
        </p:txBody>
      </p:sp>
    </p:spTree>
    <p:extLst>
      <p:ext uri="{BB962C8B-B14F-4D97-AF65-F5344CB8AC3E}">
        <p14:creationId xmlns:p14="http://schemas.microsoft.com/office/powerpoint/2010/main" val="181273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8B9C-3263-4EB2-8CD0-E17FF1455E61}"/>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Naviance Student Homepage</a:t>
            </a:r>
          </a:p>
        </p:txBody>
      </p:sp>
      <p:pic>
        <p:nvPicPr>
          <p:cNvPr id="5" name="Picture 4" descr="A screenshot of a web page&#10;&#10;Description automatically generated with medium confidence">
            <a:extLst>
              <a:ext uri="{FF2B5EF4-FFF2-40B4-BE49-F238E27FC236}">
                <a16:creationId xmlns:a16="http://schemas.microsoft.com/office/drawing/2014/main" id="{F16AB87C-1B67-4DB1-85F4-07CCD08D0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9702"/>
            <a:ext cx="12192000" cy="4938298"/>
          </a:xfrm>
          <a:prstGeom prst="rect">
            <a:avLst/>
          </a:prstGeom>
        </p:spPr>
      </p:pic>
      <p:sp>
        <p:nvSpPr>
          <p:cNvPr id="3" name="Rectangle 2">
            <a:extLst>
              <a:ext uri="{FF2B5EF4-FFF2-40B4-BE49-F238E27FC236}">
                <a16:creationId xmlns:a16="http://schemas.microsoft.com/office/drawing/2014/main" id="{C814F6E0-2206-497D-98DC-F2E37BAF78C3}"/>
              </a:ext>
            </a:extLst>
          </p:cNvPr>
          <p:cNvSpPr/>
          <p:nvPr/>
        </p:nvSpPr>
        <p:spPr>
          <a:xfrm>
            <a:off x="8012430" y="2948940"/>
            <a:ext cx="2617470" cy="32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oogle Shape;3555;p27">
            <a:extLst>
              <a:ext uri="{FF2B5EF4-FFF2-40B4-BE49-F238E27FC236}">
                <a16:creationId xmlns:a16="http://schemas.microsoft.com/office/drawing/2014/main" id="{944989CF-5A22-4BA8-BD67-F89B08106B74}"/>
              </a:ext>
            </a:extLst>
          </p:cNvPr>
          <p:cNvGrpSpPr/>
          <p:nvPr/>
        </p:nvGrpSpPr>
        <p:grpSpPr>
          <a:xfrm rot="1279740">
            <a:off x="6263046" y="3037545"/>
            <a:ext cx="684454" cy="1047423"/>
            <a:chOff x="7076952" y="1578518"/>
            <a:chExt cx="481402" cy="876200"/>
          </a:xfrm>
        </p:grpSpPr>
        <p:sp>
          <p:nvSpPr>
            <p:cNvPr id="7" name="Google Shape;3556;p27">
              <a:extLst>
                <a:ext uri="{FF2B5EF4-FFF2-40B4-BE49-F238E27FC236}">
                  <a16:creationId xmlns:a16="http://schemas.microsoft.com/office/drawing/2014/main" id="{4D631E73-BFD3-478E-9247-7B6FB2FDCB54}"/>
                </a:ext>
              </a:extLst>
            </p:cNvPr>
            <p:cNvSpPr/>
            <p:nvPr/>
          </p:nvSpPr>
          <p:spPr>
            <a:xfrm>
              <a:off x="7076952" y="1578518"/>
              <a:ext cx="481402" cy="876200"/>
            </a:xfrm>
            <a:custGeom>
              <a:avLst/>
              <a:gdLst/>
              <a:ahLst/>
              <a:cxnLst/>
              <a:rect l="l" t="t" r="r" b="b"/>
              <a:pathLst>
                <a:path w="481402" h="876200" extrusionOk="0">
                  <a:moveTo>
                    <a:pt x="481135" y="272189"/>
                  </a:moveTo>
                  <a:cubicBezTo>
                    <a:pt x="483992" y="339817"/>
                    <a:pt x="463990" y="419827"/>
                    <a:pt x="420175" y="492217"/>
                  </a:cubicBezTo>
                  <a:cubicBezTo>
                    <a:pt x="352547" y="606517"/>
                    <a:pt x="301112" y="729389"/>
                    <a:pt x="258250" y="854167"/>
                  </a:cubicBezTo>
                  <a:cubicBezTo>
                    <a:pt x="249678" y="877979"/>
                    <a:pt x="230628" y="875121"/>
                    <a:pt x="214435" y="876074"/>
                  </a:cubicBezTo>
                  <a:cubicBezTo>
                    <a:pt x="192528" y="877979"/>
                    <a:pt x="200147" y="857977"/>
                    <a:pt x="199195" y="846546"/>
                  </a:cubicBezTo>
                  <a:cubicBezTo>
                    <a:pt x="194433" y="773204"/>
                    <a:pt x="161095" y="709386"/>
                    <a:pt x="125853" y="648427"/>
                  </a:cubicBezTo>
                  <a:cubicBezTo>
                    <a:pt x="69655" y="550319"/>
                    <a:pt x="24887" y="447449"/>
                    <a:pt x="5837" y="335054"/>
                  </a:cubicBezTo>
                  <a:cubicBezTo>
                    <a:pt x="-14165" y="217896"/>
                    <a:pt x="16315" y="116931"/>
                    <a:pt x="111565" y="41684"/>
                  </a:cubicBezTo>
                  <a:cubicBezTo>
                    <a:pt x="183003" y="-15466"/>
                    <a:pt x="312542" y="-12609"/>
                    <a:pt x="385885" y="42636"/>
                  </a:cubicBezTo>
                  <a:cubicBezTo>
                    <a:pt x="459228" y="99786"/>
                    <a:pt x="483040" y="151221"/>
                    <a:pt x="481135" y="272189"/>
                  </a:cubicBezTo>
                  <a:close/>
                  <a:moveTo>
                    <a:pt x="230628" y="798921"/>
                  </a:moveTo>
                  <a:cubicBezTo>
                    <a:pt x="236342" y="792254"/>
                    <a:pt x="243010" y="785586"/>
                    <a:pt x="245867" y="777967"/>
                  </a:cubicBezTo>
                  <a:cubicBezTo>
                    <a:pt x="291587" y="679859"/>
                    <a:pt x="337308" y="581752"/>
                    <a:pt x="381122" y="482692"/>
                  </a:cubicBezTo>
                  <a:cubicBezTo>
                    <a:pt x="402078" y="435067"/>
                    <a:pt x="425890" y="386489"/>
                    <a:pt x="437320" y="336006"/>
                  </a:cubicBezTo>
                  <a:cubicBezTo>
                    <a:pt x="446845" y="296001"/>
                    <a:pt x="442083" y="252186"/>
                    <a:pt x="442083" y="209324"/>
                  </a:cubicBezTo>
                  <a:cubicBezTo>
                    <a:pt x="443035" y="95024"/>
                    <a:pt x="327783" y="-17371"/>
                    <a:pt x="194433" y="30254"/>
                  </a:cubicBezTo>
                  <a:cubicBezTo>
                    <a:pt x="183955" y="34064"/>
                    <a:pt x="174430" y="37874"/>
                    <a:pt x="163953" y="41684"/>
                  </a:cubicBezTo>
                  <a:cubicBezTo>
                    <a:pt x="156332" y="46446"/>
                    <a:pt x="148712" y="52161"/>
                    <a:pt x="141092" y="56924"/>
                  </a:cubicBezTo>
                  <a:cubicBezTo>
                    <a:pt x="137282" y="60734"/>
                    <a:pt x="133472" y="64544"/>
                    <a:pt x="129662" y="68354"/>
                  </a:cubicBezTo>
                  <a:cubicBezTo>
                    <a:pt x="129662" y="68354"/>
                    <a:pt x="129662" y="69306"/>
                    <a:pt x="129662" y="69306"/>
                  </a:cubicBezTo>
                  <a:cubicBezTo>
                    <a:pt x="119185" y="78831"/>
                    <a:pt x="106803" y="87404"/>
                    <a:pt x="98230" y="97881"/>
                  </a:cubicBezTo>
                  <a:cubicBezTo>
                    <a:pt x="22982" y="190274"/>
                    <a:pt x="28697" y="294096"/>
                    <a:pt x="55367" y="400777"/>
                  </a:cubicBezTo>
                  <a:cubicBezTo>
                    <a:pt x="87753" y="530317"/>
                    <a:pt x="163953" y="640807"/>
                    <a:pt x="218245" y="759869"/>
                  </a:cubicBezTo>
                  <a:cubicBezTo>
                    <a:pt x="220150" y="765584"/>
                    <a:pt x="222055" y="771299"/>
                    <a:pt x="223960" y="777014"/>
                  </a:cubicBezTo>
                  <a:cubicBezTo>
                    <a:pt x="225865" y="784634"/>
                    <a:pt x="228722" y="792254"/>
                    <a:pt x="230628" y="798921"/>
                  </a:cubicBezTo>
                  <a:close/>
                </a:path>
              </a:pathLst>
            </a:custGeom>
            <a:solidFill>
              <a:srgbClr val="1810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3557;p27">
              <a:extLst>
                <a:ext uri="{FF2B5EF4-FFF2-40B4-BE49-F238E27FC236}">
                  <a16:creationId xmlns:a16="http://schemas.microsoft.com/office/drawing/2014/main" id="{295663D7-6F4E-4FCB-AA1E-C9431F82D7AA}"/>
                </a:ext>
              </a:extLst>
            </p:cNvPr>
            <p:cNvSpPr/>
            <p:nvPr/>
          </p:nvSpPr>
          <p:spPr>
            <a:xfrm>
              <a:off x="7180281" y="1620202"/>
              <a:ext cx="292419" cy="673417"/>
            </a:xfrm>
            <a:custGeom>
              <a:avLst/>
              <a:gdLst/>
              <a:ahLst/>
              <a:cxnLst/>
              <a:rect l="l" t="t" r="r" b="b"/>
              <a:pathLst>
                <a:path w="292419" h="673417" extrusionOk="0">
                  <a:moveTo>
                    <a:pt x="37763" y="15240"/>
                  </a:moveTo>
                  <a:cubicBezTo>
                    <a:pt x="45384" y="10478"/>
                    <a:pt x="53003" y="4763"/>
                    <a:pt x="60624" y="0"/>
                  </a:cubicBezTo>
                  <a:cubicBezTo>
                    <a:pt x="67291" y="8572"/>
                    <a:pt x="73959" y="17145"/>
                    <a:pt x="78721" y="22860"/>
                  </a:cubicBezTo>
                  <a:cubicBezTo>
                    <a:pt x="101581" y="22860"/>
                    <a:pt x="122536" y="22860"/>
                    <a:pt x="143491" y="22860"/>
                  </a:cubicBezTo>
                  <a:cubicBezTo>
                    <a:pt x="151111" y="22860"/>
                    <a:pt x="158731" y="23813"/>
                    <a:pt x="166351" y="23813"/>
                  </a:cubicBezTo>
                  <a:cubicBezTo>
                    <a:pt x="170161" y="27622"/>
                    <a:pt x="173971" y="31433"/>
                    <a:pt x="177781" y="34290"/>
                  </a:cubicBezTo>
                  <a:cubicBezTo>
                    <a:pt x="181591" y="34290"/>
                    <a:pt x="185401" y="34290"/>
                    <a:pt x="189211" y="35242"/>
                  </a:cubicBezTo>
                  <a:cubicBezTo>
                    <a:pt x="196831" y="39053"/>
                    <a:pt x="204451" y="42862"/>
                    <a:pt x="212071" y="46672"/>
                  </a:cubicBezTo>
                  <a:cubicBezTo>
                    <a:pt x="212071" y="46672"/>
                    <a:pt x="213024" y="46672"/>
                    <a:pt x="213024" y="46672"/>
                  </a:cubicBezTo>
                  <a:cubicBezTo>
                    <a:pt x="214929" y="50483"/>
                    <a:pt x="216833" y="56197"/>
                    <a:pt x="219691" y="59055"/>
                  </a:cubicBezTo>
                  <a:cubicBezTo>
                    <a:pt x="256838" y="92392"/>
                    <a:pt x="277793" y="133350"/>
                    <a:pt x="285413" y="181928"/>
                  </a:cubicBezTo>
                  <a:cubicBezTo>
                    <a:pt x="287318" y="191453"/>
                    <a:pt x="293986" y="201930"/>
                    <a:pt x="292081" y="211455"/>
                  </a:cubicBezTo>
                  <a:cubicBezTo>
                    <a:pt x="286366" y="245745"/>
                    <a:pt x="277793" y="279083"/>
                    <a:pt x="271126" y="313373"/>
                  </a:cubicBezTo>
                  <a:cubicBezTo>
                    <a:pt x="266363" y="338137"/>
                    <a:pt x="263506" y="362902"/>
                    <a:pt x="259696" y="388620"/>
                  </a:cubicBezTo>
                  <a:cubicBezTo>
                    <a:pt x="259696" y="390525"/>
                    <a:pt x="259696" y="392430"/>
                    <a:pt x="259696" y="395287"/>
                  </a:cubicBezTo>
                  <a:cubicBezTo>
                    <a:pt x="255886" y="402908"/>
                    <a:pt x="252076" y="410527"/>
                    <a:pt x="248266" y="418148"/>
                  </a:cubicBezTo>
                  <a:cubicBezTo>
                    <a:pt x="226358" y="458152"/>
                    <a:pt x="202546" y="498158"/>
                    <a:pt x="182543" y="539115"/>
                  </a:cubicBezTo>
                  <a:cubicBezTo>
                    <a:pt x="167304" y="571500"/>
                    <a:pt x="156826" y="606743"/>
                    <a:pt x="143491" y="640080"/>
                  </a:cubicBezTo>
                  <a:cubicBezTo>
                    <a:pt x="138729" y="652463"/>
                    <a:pt x="129204" y="661988"/>
                    <a:pt x="122536" y="673418"/>
                  </a:cubicBezTo>
                  <a:cubicBezTo>
                    <a:pt x="119679" y="656273"/>
                    <a:pt x="116821" y="639127"/>
                    <a:pt x="114916" y="621983"/>
                  </a:cubicBezTo>
                  <a:cubicBezTo>
                    <a:pt x="111106" y="562927"/>
                    <a:pt x="95866" y="508635"/>
                    <a:pt x="65386" y="457200"/>
                  </a:cubicBezTo>
                  <a:cubicBezTo>
                    <a:pt x="41574" y="418148"/>
                    <a:pt x="23476" y="377190"/>
                    <a:pt x="12999" y="329565"/>
                  </a:cubicBezTo>
                  <a:cubicBezTo>
                    <a:pt x="-5099" y="247650"/>
                    <a:pt x="-4147" y="168592"/>
                    <a:pt x="14903" y="88583"/>
                  </a:cubicBezTo>
                  <a:cubicBezTo>
                    <a:pt x="19666" y="68580"/>
                    <a:pt x="22524" y="48578"/>
                    <a:pt x="26334" y="28575"/>
                  </a:cubicBezTo>
                  <a:cubicBezTo>
                    <a:pt x="26334" y="28575"/>
                    <a:pt x="26334" y="27622"/>
                    <a:pt x="26334" y="27622"/>
                  </a:cubicBezTo>
                  <a:cubicBezTo>
                    <a:pt x="30143" y="23813"/>
                    <a:pt x="33953" y="19050"/>
                    <a:pt x="37763" y="15240"/>
                  </a:cubicBezTo>
                  <a:close/>
                  <a:moveTo>
                    <a:pt x="250171" y="230505"/>
                  </a:moveTo>
                  <a:cubicBezTo>
                    <a:pt x="248266" y="169545"/>
                    <a:pt x="213976" y="137160"/>
                    <a:pt x="153968" y="138112"/>
                  </a:cubicBezTo>
                  <a:cubicBezTo>
                    <a:pt x="90151" y="140017"/>
                    <a:pt x="52051" y="180975"/>
                    <a:pt x="53956" y="245745"/>
                  </a:cubicBezTo>
                  <a:cubicBezTo>
                    <a:pt x="55861" y="297180"/>
                    <a:pt x="104438" y="337185"/>
                    <a:pt x="163493" y="336233"/>
                  </a:cubicBezTo>
                  <a:cubicBezTo>
                    <a:pt x="217786" y="336233"/>
                    <a:pt x="252076" y="293370"/>
                    <a:pt x="250171" y="230505"/>
                  </a:cubicBezTo>
                  <a:close/>
                </a:path>
              </a:pathLst>
            </a:custGeom>
            <a:solidFill>
              <a:srgbClr val="EE3F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 name="Google Shape;3558;p27">
              <a:extLst>
                <a:ext uri="{FF2B5EF4-FFF2-40B4-BE49-F238E27FC236}">
                  <a16:creationId xmlns:a16="http://schemas.microsoft.com/office/drawing/2014/main" id="{E097E787-DE65-4114-8C0C-488A281E4A15}"/>
                </a:ext>
              </a:extLst>
            </p:cNvPr>
            <p:cNvSpPr/>
            <p:nvPr/>
          </p:nvSpPr>
          <p:spPr>
            <a:xfrm>
              <a:off x="7112308" y="1648777"/>
              <a:ext cx="189556" cy="690562"/>
            </a:xfrm>
            <a:custGeom>
              <a:avLst/>
              <a:gdLst/>
              <a:ahLst/>
              <a:cxnLst/>
              <a:rect l="l" t="t" r="r" b="b"/>
              <a:pathLst>
                <a:path w="189556" h="690562" extrusionOk="0">
                  <a:moveTo>
                    <a:pt x="93354" y="0"/>
                  </a:moveTo>
                  <a:cubicBezTo>
                    <a:pt x="89544" y="20003"/>
                    <a:pt x="86687" y="40958"/>
                    <a:pt x="81924" y="60008"/>
                  </a:cubicBezTo>
                  <a:cubicBezTo>
                    <a:pt x="62874" y="140018"/>
                    <a:pt x="61922" y="219075"/>
                    <a:pt x="80019" y="300990"/>
                  </a:cubicBezTo>
                  <a:cubicBezTo>
                    <a:pt x="90497" y="348615"/>
                    <a:pt x="108594" y="389573"/>
                    <a:pt x="132407" y="428625"/>
                  </a:cubicBezTo>
                  <a:cubicBezTo>
                    <a:pt x="163839" y="480060"/>
                    <a:pt x="178127" y="534353"/>
                    <a:pt x="181937" y="593408"/>
                  </a:cubicBezTo>
                  <a:cubicBezTo>
                    <a:pt x="182889" y="610553"/>
                    <a:pt x="186699" y="627698"/>
                    <a:pt x="189556" y="644843"/>
                  </a:cubicBezTo>
                  <a:cubicBezTo>
                    <a:pt x="189556" y="652463"/>
                    <a:pt x="189556" y="660083"/>
                    <a:pt x="189556" y="667703"/>
                  </a:cubicBezTo>
                  <a:cubicBezTo>
                    <a:pt x="187652" y="671513"/>
                    <a:pt x="185747" y="675323"/>
                    <a:pt x="183842" y="679133"/>
                  </a:cubicBezTo>
                  <a:cubicBezTo>
                    <a:pt x="182889" y="682943"/>
                    <a:pt x="181937" y="686753"/>
                    <a:pt x="180984" y="690563"/>
                  </a:cubicBezTo>
                  <a:cubicBezTo>
                    <a:pt x="126692" y="570548"/>
                    <a:pt x="49539" y="461010"/>
                    <a:pt x="18107" y="331470"/>
                  </a:cubicBezTo>
                  <a:cubicBezTo>
                    <a:pt x="-8563" y="224790"/>
                    <a:pt x="-14278" y="120968"/>
                    <a:pt x="60969" y="28575"/>
                  </a:cubicBezTo>
                  <a:cubicBezTo>
                    <a:pt x="71447" y="17145"/>
                    <a:pt x="82877" y="9525"/>
                    <a:pt x="93354" y="0"/>
                  </a:cubicBezTo>
                  <a:close/>
                </a:path>
              </a:pathLst>
            </a:custGeom>
            <a:solidFill>
              <a:srgbClr val="AE3B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3559;p27">
              <a:extLst>
                <a:ext uri="{FF2B5EF4-FFF2-40B4-BE49-F238E27FC236}">
                  <a16:creationId xmlns:a16="http://schemas.microsoft.com/office/drawing/2014/main" id="{05BE02F6-57A4-4F71-BB8F-FD0FEB989CCC}"/>
                </a:ext>
              </a:extLst>
            </p:cNvPr>
            <p:cNvSpPr/>
            <p:nvPr/>
          </p:nvSpPr>
          <p:spPr>
            <a:xfrm>
              <a:off x="7271305" y="1597553"/>
              <a:ext cx="248572" cy="779886"/>
            </a:xfrm>
            <a:custGeom>
              <a:avLst/>
              <a:gdLst/>
              <a:ahLst/>
              <a:cxnLst/>
              <a:rect l="l" t="t" r="r" b="b"/>
              <a:pathLst>
                <a:path w="248572" h="779886" extrusionOk="0">
                  <a:moveTo>
                    <a:pt x="31512" y="718927"/>
                  </a:moveTo>
                  <a:cubicBezTo>
                    <a:pt x="31512" y="711307"/>
                    <a:pt x="31512" y="703687"/>
                    <a:pt x="31512" y="696067"/>
                  </a:cubicBezTo>
                  <a:cubicBezTo>
                    <a:pt x="39132" y="684637"/>
                    <a:pt x="47704" y="675112"/>
                    <a:pt x="52467" y="662729"/>
                  </a:cubicBezTo>
                  <a:cubicBezTo>
                    <a:pt x="66754" y="629392"/>
                    <a:pt x="76279" y="594149"/>
                    <a:pt x="91519" y="561764"/>
                  </a:cubicBezTo>
                  <a:cubicBezTo>
                    <a:pt x="111521" y="519854"/>
                    <a:pt x="135334" y="480802"/>
                    <a:pt x="157242" y="440797"/>
                  </a:cubicBezTo>
                  <a:cubicBezTo>
                    <a:pt x="161051" y="433177"/>
                    <a:pt x="164862" y="425557"/>
                    <a:pt x="168671" y="417937"/>
                  </a:cubicBezTo>
                  <a:cubicBezTo>
                    <a:pt x="168671" y="416032"/>
                    <a:pt x="168671" y="414127"/>
                    <a:pt x="168671" y="411269"/>
                  </a:cubicBezTo>
                  <a:cubicBezTo>
                    <a:pt x="172482" y="407459"/>
                    <a:pt x="178196" y="404602"/>
                    <a:pt x="179149" y="399839"/>
                  </a:cubicBezTo>
                  <a:cubicBezTo>
                    <a:pt x="191532" y="345547"/>
                    <a:pt x="203914" y="291254"/>
                    <a:pt x="213439" y="236009"/>
                  </a:cubicBezTo>
                  <a:cubicBezTo>
                    <a:pt x="222964" y="182669"/>
                    <a:pt x="201057" y="137902"/>
                    <a:pt x="167719" y="99802"/>
                  </a:cubicBezTo>
                  <a:cubicBezTo>
                    <a:pt x="156289" y="86467"/>
                    <a:pt x="137239" y="78847"/>
                    <a:pt x="121999" y="69322"/>
                  </a:cubicBezTo>
                  <a:cubicBezTo>
                    <a:pt x="121999" y="69322"/>
                    <a:pt x="121046" y="69322"/>
                    <a:pt x="121046" y="69322"/>
                  </a:cubicBezTo>
                  <a:cubicBezTo>
                    <a:pt x="113426" y="65512"/>
                    <a:pt x="105807" y="61702"/>
                    <a:pt x="98187" y="57892"/>
                  </a:cubicBezTo>
                  <a:cubicBezTo>
                    <a:pt x="94376" y="57892"/>
                    <a:pt x="90567" y="57892"/>
                    <a:pt x="86757" y="56939"/>
                  </a:cubicBezTo>
                  <a:cubicBezTo>
                    <a:pt x="82946" y="53129"/>
                    <a:pt x="79137" y="49319"/>
                    <a:pt x="75326" y="46462"/>
                  </a:cubicBezTo>
                  <a:cubicBezTo>
                    <a:pt x="67707" y="46462"/>
                    <a:pt x="60087" y="45509"/>
                    <a:pt x="52467" y="45509"/>
                  </a:cubicBezTo>
                  <a:cubicBezTo>
                    <a:pt x="42942" y="41699"/>
                    <a:pt x="33417" y="35032"/>
                    <a:pt x="23892" y="35032"/>
                  </a:cubicBezTo>
                  <a:cubicBezTo>
                    <a:pt x="6746" y="34079"/>
                    <a:pt x="-874" y="28364"/>
                    <a:pt x="79" y="11219"/>
                  </a:cubicBezTo>
                  <a:cubicBezTo>
                    <a:pt x="134382" y="-36406"/>
                    <a:pt x="249634" y="75989"/>
                    <a:pt x="247729" y="190289"/>
                  </a:cubicBezTo>
                  <a:cubicBezTo>
                    <a:pt x="246776" y="232199"/>
                    <a:pt x="252492" y="276967"/>
                    <a:pt x="242967" y="316972"/>
                  </a:cubicBezTo>
                  <a:cubicBezTo>
                    <a:pt x="230584" y="367454"/>
                    <a:pt x="207724" y="416032"/>
                    <a:pt x="186769" y="463657"/>
                  </a:cubicBezTo>
                  <a:cubicBezTo>
                    <a:pt x="142954" y="562717"/>
                    <a:pt x="97234" y="660824"/>
                    <a:pt x="51514" y="758932"/>
                  </a:cubicBezTo>
                  <a:cubicBezTo>
                    <a:pt x="47704" y="766552"/>
                    <a:pt x="41037" y="773219"/>
                    <a:pt x="36274" y="779887"/>
                  </a:cubicBezTo>
                  <a:cubicBezTo>
                    <a:pt x="33417" y="773219"/>
                    <a:pt x="31512" y="765599"/>
                    <a:pt x="28654" y="758932"/>
                  </a:cubicBezTo>
                  <a:cubicBezTo>
                    <a:pt x="26749" y="753217"/>
                    <a:pt x="24844" y="747502"/>
                    <a:pt x="22939" y="741787"/>
                  </a:cubicBezTo>
                  <a:cubicBezTo>
                    <a:pt x="23892" y="737977"/>
                    <a:pt x="24844" y="734167"/>
                    <a:pt x="25796" y="730357"/>
                  </a:cubicBezTo>
                  <a:cubicBezTo>
                    <a:pt x="27701" y="726547"/>
                    <a:pt x="29607" y="722737"/>
                    <a:pt x="31512" y="718927"/>
                  </a:cubicBezTo>
                  <a:close/>
                </a:path>
              </a:pathLst>
            </a:custGeom>
            <a:solidFill>
              <a:srgbClr val="EA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3560;p27">
              <a:extLst>
                <a:ext uri="{FF2B5EF4-FFF2-40B4-BE49-F238E27FC236}">
                  <a16:creationId xmlns:a16="http://schemas.microsoft.com/office/drawing/2014/main" id="{B510A7EB-5FCC-45DE-94A5-CAFF858FD2FE}"/>
                </a:ext>
              </a:extLst>
            </p:cNvPr>
            <p:cNvSpPr/>
            <p:nvPr/>
          </p:nvSpPr>
          <p:spPr>
            <a:xfrm>
              <a:off x="7240905" y="1608772"/>
              <a:ext cx="82867" cy="34290"/>
            </a:xfrm>
            <a:custGeom>
              <a:avLst/>
              <a:gdLst/>
              <a:ahLst/>
              <a:cxnLst/>
              <a:rect l="l" t="t" r="r" b="b"/>
              <a:pathLst>
                <a:path w="82867" h="34290" extrusionOk="0">
                  <a:moveTo>
                    <a:pt x="30480" y="0"/>
                  </a:moveTo>
                  <a:cubicBezTo>
                    <a:pt x="29527" y="17145"/>
                    <a:pt x="38100" y="22860"/>
                    <a:pt x="54293" y="23813"/>
                  </a:cubicBezTo>
                  <a:cubicBezTo>
                    <a:pt x="63818" y="24765"/>
                    <a:pt x="73343" y="30480"/>
                    <a:pt x="82868" y="34290"/>
                  </a:cubicBezTo>
                  <a:cubicBezTo>
                    <a:pt x="61913" y="34290"/>
                    <a:pt x="40005" y="34290"/>
                    <a:pt x="18097" y="34290"/>
                  </a:cubicBezTo>
                  <a:cubicBezTo>
                    <a:pt x="13335" y="28575"/>
                    <a:pt x="6667" y="20003"/>
                    <a:pt x="0" y="11430"/>
                  </a:cubicBezTo>
                  <a:cubicBezTo>
                    <a:pt x="10477" y="7620"/>
                    <a:pt x="20955" y="3810"/>
                    <a:pt x="30480" y="0"/>
                  </a:cubicBezTo>
                  <a:close/>
                </a:path>
              </a:pathLst>
            </a:custGeom>
            <a:solidFill>
              <a:srgbClr val="DA5C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3561;p27">
              <a:extLst>
                <a:ext uri="{FF2B5EF4-FFF2-40B4-BE49-F238E27FC236}">
                  <a16:creationId xmlns:a16="http://schemas.microsoft.com/office/drawing/2014/main" id="{814DDCF2-D1D4-41A4-A43F-755904610D91}"/>
                </a:ext>
              </a:extLst>
            </p:cNvPr>
            <p:cNvSpPr/>
            <p:nvPr/>
          </p:nvSpPr>
          <p:spPr>
            <a:xfrm>
              <a:off x="7299960" y="2356485"/>
              <a:ext cx="7619" cy="20954"/>
            </a:xfrm>
            <a:custGeom>
              <a:avLst/>
              <a:gdLst/>
              <a:ahLst/>
              <a:cxnLst/>
              <a:rect l="l" t="t" r="r" b="b"/>
              <a:pathLst>
                <a:path w="7619" h="20954" extrusionOk="0">
                  <a:moveTo>
                    <a:pt x="0" y="0"/>
                  </a:moveTo>
                  <a:cubicBezTo>
                    <a:pt x="2857" y="6667"/>
                    <a:pt x="4763" y="14288"/>
                    <a:pt x="7620" y="20955"/>
                  </a:cubicBezTo>
                  <a:cubicBezTo>
                    <a:pt x="5715" y="14288"/>
                    <a:pt x="2857" y="6667"/>
                    <a:pt x="0" y="0"/>
                  </a:cubicBezTo>
                  <a:close/>
                </a:path>
              </a:pathLst>
            </a:custGeom>
            <a:solidFill>
              <a:srgbClr val="AE3B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3562;p27">
              <a:extLst>
                <a:ext uri="{FF2B5EF4-FFF2-40B4-BE49-F238E27FC236}">
                  <a16:creationId xmlns:a16="http://schemas.microsoft.com/office/drawing/2014/main" id="{8B8039A3-0FF4-4BB9-898B-C990F8709642}"/>
                </a:ext>
              </a:extLst>
            </p:cNvPr>
            <p:cNvSpPr/>
            <p:nvPr/>
          </p:nvSpPr>
          <p:spPr>
            <a:xfrm>
              <a:off x="7206615" y="1635442"/>
              <a:ext cx="11429" cy="11429"/>
            </a:xfrm>
            <a:custGeom>
              <a:avLst/>
              <a:gdLst/>
              <a:ahLst/>
              <a:cxnLst/>
              <a:rect l="l" t="t" r="r" b="b"/>
              <a:pathLst>
                <a:path w="11429" h="11429" extrusionOk="0">
                  <a:moveTo>
                    <a:pt x="11430" y="0"/>
                  </a:moveTo>
                  <a:cubicBezTo>
                    <a:pt x="7620" y="3810"/>
                    <a:pt x="3810" y="7620"/>
                    <a:pt x="0" y="11430"/>
                  </a:cubicBezTo>
                  <a:cubicBezTo>
                    <a:pt x="3810" y="8572"/>
                    <a:pt x="7620" y="3810"/>
                    <a:pt x="11430" y="0"/>
                  </a:cubicBezTo>
                  <a:close/>
                </a:path>
              </a:pathLst>
            </a:custGeom>
            <a:solidFill>
              <a:srgbClr val="AE3B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3563;p27">
              <a:extLst>
                <a:ext uri="{FF2B5EF4-FFF2-40B4-BE49-F238E27FC236}">
                  <a16:creationId xmlns:a16="http://schemas.microsoft.com/office/drawing/2014/main" id="{57C8BDCE-1334-496B-B3A9-5D8D3D653513}"/>
                </a:ext>
              </a:extLst>
            </p:cNvPr>
            <p:cNvSpPr/>
            <p:nvPr/>
          </p:nvSpPr>
          <p:spPr>
            <a:xfrm>
              <a:off x="7234169" y="1759188"/>
              <a:ext cx="196356" cy="198216"/>
            </a:xfrm>
            <a:custGeom>
              <a:avLst/>
              <a:gdLst/>
              <a:ahLst/>
              <a:cxnLst/>
              <a:rect l="l" t="t" r="r" b="b"/>
              <a:pathLst>
                <a:path w="196356" h="198216" extrusionOk="0">
                  <a:moveTo>
                    <a:pt x="196283" y="91519"/>
                  </a:moveTo>
                  <a:cubicBezTo>
                    <a:pt x="198188" y="154385"/>
                    <a:pt x="162946" y="197247"/>
                    <a:pt x="109606" y="198199"/>
                  </a:cubicBezTo>
                  <a:cubicBezTo>
                    <a:pt x="50551" y="199152"/>
                    <a:pt x="1973" y="159147"/>
                    <a:pt x="68" y="107712"/>
                  </a:cubicBezTo>
                  <a:cubicBezTo>
                    <a:pt x="-1837" y="42942"/>
                    <a:pt x="36263" y="1032"/>
                    <a:pt x="100081" y="79"/>
                  </a:cubicBezTo>
                  <a:cubicBezTo>
                    <a:pt x="160088" y="-1826"/>
                    <a:pt x="194378" y="30560"/>
                    <a:pt x="196283" y="91519"/>
                  </a:cubicBezTo>
                  <a:close/>
                  <a:moveTo>
                    <a:pt x="167708" y="95330"/>
                  </a:moveTo>
                  <a:cubicBezTo>
                    <a:pt x="165803" y="94377"/>
                    <a:pt x="164851" y="93424"/>
                    <a:pt x="162946" y="92472"/>
                  </a:cubicBezTo>
                  <a:cubicBezTo>
                    <a:pt x="160088" y="80089"/>
                    <a:pt x="160088" y="67707"/>
                    <a:pt x="155326" y="56277"/>
                  </a:cubicBezTo>
                  <a:cubicBezTo>
                    <a:pt x="140086" y="16272"/>
                    <a:pt x="104843" y="5794"/>
                    <a:pt x="70553" y="30560"/>
                  </a:cubicBezTo>
                  <a:cubicBezTo>
                    <a:pt x="38168" y="53419"/>
                    <a:pt x="26738" y="111522"/>
                    <a:pt x="46741" y="145812"/>
                  </a:cubicBezTo>
                  <a:cubicBezTo>
                    <a:pt x="69601" y="183912"/>
                    <a:pt x="104843" y="191532"/>
                    <a:pt x="134371" y="160099"/>
                  </a:cubicBezTo>
                  <a:cubicBezTo>
                    <a:pt x="150563" y="142955"/>
                    <a:pt x="156278" y="117237"/>
                    <a:pt x="167708" y="95330"/>
                  </a:cubicBezTo>
                  <a:close/>
                </a:path>
              </a:pathLst>
            </a:custGeom>
            <a:solidFill>
              <a:srgbClr val="1810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3564;p27">
              <a:extLst>
                <a:ext uri="{FF2B5EF4-FFF2-40B4-BE49-F238E27FC236}">
                  <a16:creationId xmlns:a16="http://schemas.microsoft.com/office/drawing/2014/main" id="{675EFD3A-73E9-4FDA-995A-C61264987D51}"/>
                </a:ext>
              </a:extLst>
            </p:cNvPr>
            <p:cNvSpPr/>
            <p:nvPr/>
          </p:nvSpPr>
          <p:spPr>
            <a:xfrm>
              <a:off x="7393305" y="1666875"/>
              <a:ext cx="93742" cy="341947"/>
            </a:xfrm>
            <a:custGeom>
              <a:avLst/>
              <a:gdLst/>
              <a:ahLst/>
              <a:cxnLst/>
              <a:rect l="l" t="t" r="r" b="b"/>
              <a:pathLst>
                <a:path w="93742" h="341947" extrusionOk="0">
                  <a:moveTo>
                    <a:pt x="0" y="0"/>
                  </a:moveTo>
                  <a:cubicBezTo>
                    <a:pt x="15240" y="9525"/>
                    <a:pt x="34290" y="17145"/>
                    <a:pt x="45720" y="30480"/>
                  </a:cubicBezTo>
                  <a:cubicBezTo>
                    <a:pt x="80010" y="68580"/>
                    <a:pt x="100965" y="113348"/>
                    <a:pt x="91440" y="166688"/>
                  </a:cubicBezTo>
                  <a:cubicBezTo>
                    <a:pt x="81915" y="221933"/>
                    <a:pt x="68580" y="276225"/>
                    <a:pt x="57150" y="330517"/>
                  </a:cubicBezTo>
                  <a:cubicBezTo>
                    <a:pt x="56197" y="334328"/>
                    <a:pt x="50482" y="338138"/>
                    <a:pt x="46672" y="341948"/>
                  </a:cubicBezTo>
                  <a:cubicBezTo>
                    <a:pt x="50482" y="317183"/>
                    <a:pt x="53340" y="291465"/>
                    <a:pt x="58102" y="266700"/>
                  </a:cubicBezTo>
                  <a:cubicBezTo>
                    <a:pt x="64770" y="232410"/>
                    <a:pt x="73343" y="199073"/>
                    <a:pt x="79057" y="164783"/>
                  </a:cubicBezTo>
                  <a:cubicBezTo>
                    <a:pt x="80963" y="156210"/>
                    <a:pt x="73343" y="145733"/>
                    <a:pt x="72390" y="135255"/>
                  </a:cubicBezTo>
                  <a:cubicBezTo>
                    <a:pt x="64770" y="86677"/>
                    <a:pt x="43815" y="44768"/>
                    <a:pt x="6668" y="12382"/>
                  </a:cubicBezTo>
                  <a:cubicBezTo>
                    <a:pt x="3810" y="9525"/>
                    <a:pt x="2857" y="4763"/>
                    <a:pt x="0" y="0"/>
                  </a:cubicBezTo>
                  <a:close/>
                </a:path>
              </a:pathLst>
            </a:custGeom>
            <a:solidFill>
              <a:srgbClr val="DA5C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3565;p27">
              <a:extLst>
                <a:ext uri="{FF2B5EF4-FFF2-40B4-BE49-F238E27FC236}">
                  <a16:creationId xmlns:a16="http://schemas.microsoft.com/office/drawing/2014/main" id="{D1B6CD2C-70D4-4AF3-9081-35969D2BD361}"/>
                </a:ext>
              </a:extLst>
            </p:cNvPr>
            <p:cNvSpPr/>
            <p:nvPr/>
          </p:nvSpPr>
          <p:spPr>
            <a:xfrm>
              <a:off x="7428547" y="2014537"/>
              <a:ext cx="11429" cy="22860"/>
            </a:xfrm>
            <a:custGeom>
              <a:avLst/>
              <a:gdLst/>
              <a:ahLst/>
              <a:cxnLst/>
              <a:rect l="l" t="t" r="r" b="b"/>
              <a:pathLst>
                <a:path w="11429" h="22860" extrusionOk="0">
                  <a:moveTo>
                    <a:pt x="11430" y="0"/>
                  </a:moveTo>
                  <a:cubicBezTo>
                    <a:pt x="7620" y="7620"/>
                    <a:pt x="3810" y="15240"/>
                    <a:pt x="0" y="22860"/>
                  </a:cubicBezTo>
                  <a:cubicBezTo>
                    <a:pt x="3810" y="15240"/>
                    <a:pt x="7620" y="7620"/>
                    <a:pt x="11430" y="0"/>
                  </a:cubicBezTo>
                  <a:close/>
                </a:path>
              </a:pathLst>
            </a:custGeom>
            <a:solidFill>
              <a:srgbClr val="DA5C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3566;p27">
              <a:extLst>
                <a:ext uri="{FF2B5EF4-FFF2-40B4-BE49-F238E27FC236}">
                  <a16:creationId xmlns:a16="http://schemas.microsoft.com/office/drawing/2014/main" id="{4CCB5F02-DFD6-44CA-9D89-ECCAA25520E4}"/>
                </a:ext>
              </a:extLst>
            </p:cNvPr>
            <p:cNvSpPr/>
            <p:nvPr/>
          </p:nvSpPr>
          <p:spPr>
            <a:xfrm>
              <a:off x="7370444" y="1655444"/>
              <a:ext cx="22860" cy="11430"/>
            </a:xfrm>
            <a:custGeom>
              <a:avLst/>
              <a:gdLst/>
              <a:ahLst/>
              <a:cxnLst/>
              <a:rect l="l" t="t" r="r" b="b"/>
              <a:pathLst>
                <a:path w="22860" h="11430" extrusionOk="0">
                  <a:moveTo>
                    <a:pt x="0" y="0"/>
                  </a:moveTo>
                  <a:cubicBezTo>
                    <a:pt x="7620" y="3810"/>
                    <a:pt x="15240" y="7620"/>
                    <a:pt x="22860" y="11430"/>
                  </a:cubicBezTo>
                  <a:cubicBezTo>
                    <a:pt x="15240" y="7620"/>
                    <a:pt x="7620" y="3810"/>
                    <a:pt x="0" y="0"/>
                  </a:cubicBezTo>
                  <a:close/>
                </a:path>
              </a:pathLst>
            </a:custGeom>
            <a:solidFill>
              <a:srgbClr val="DA5C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3567;p27">
              <a:extLst>
                <a:ext uri="{FF2B5EF4-FFF2-40B4-BE49-F238E27FC236}">
                  <a16:creationId xmlns:a16="http://schemas.microsoft.com/office/drawing/2014/main" id="{0369CC55-93DD-4643-97FA-223A3197EFB6}"/>
                </a:ext>
              </a:extLst>
            </p:cNvPr>
            <p:cNvSpPr/>
            <p:nvPr/>
          </p:nvSpPr>
          <p:spPr>
            <a:xfrm>
              <a:off x="7346632" y="1644015"/>
              <a:ext cx="11430" cy="10477"/>
            </a:xfrm>
            <a:custGeom>
              <a:avLst/>
              <a:gdLst/>
              <a:ahLst/>
              <a:cxnLst/>
              <a:rect l="l" t="t" r="r" b="b"/>
              <a:pathLst>
                <a:path w="11430" h="10477" extrusionOk="0">
                  <a:moveTo>
                    <a:pt x="0" y="0"/>
                  </a:moveTo>
                  <a:cubicBezTo>
                    <a:pt x="3810" y="3810"/>
                    <a:pt x="7620" y="7620"/>
                    <a:pt x="11430" y="10478"/>
                  </a:cubicBezTo>
                  <a:cubicBezTo>
                    <a:pt x="7620" y="7620"/>
                    <a:pt x="3810" y="3810"/>
                    <a:pt x="0" y="0"/>
                  </a:cubicBezTo>
                  <a:close/>
                </a:path>
              </a:pathLst>
            </a:custGeom>
            <a:solidFill>
              <a:srgbClr val="DA5C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3568;p27">
              <a:extLst>
                <a:ext uri="{FF2B5EF4-FFF2-40B4-BE49-F238E27FC236}">
                  <a16:creationId xmlns:a16="http://schemas.microsoft.com/office/drawing/2014/main" id="{98F9D9BD-E968-4463-BB08-39C78D665610}"/>
                </a:ext>
              </a:extLst>
            </p:cNvPr>
            <p:cNvSpPr/>
            <p:nvPr/>
          </p:nvSpPr>
          <p:spPr>
            <a:xfrm>
              <a:off x="7297102" y="2316479"/>
              <a:ext cx="5715" cy="11430"/>
            </a:xfrm>
            <a:custGeom>
              <a:avLst/>
              <a:gdLst/>
              <a:ahLst/>
              <a:cxnLst/>
              <a:rect l="l" t="t" r="r" b="b"/>
              <a:pathLst>
                <a:path w="5715" h="11430" extrusionOk="0">
                  <a:moveTo>
                    <a:pt x="5715" y="0"/>
                  </a:moveTo>
                  <a:cubicBezTo>
                    <a:pt x="3810" y="3810"/>
                    <a:pt x="1905" y="7620"/>
                    <a:pt x="0" y="11430"/>
                  </a:cubicBezTo>
                  <a:cubicBezTo>
                    <a:pt x="1905" y="7620"/>
                    <a:pt x="3810" y="3810"/>
                    <a:pt x="5715" y="0"/>
                  </a:cubicBezTo>
                  <a:close/>
                </a:path>
              </a:pathLst>
            </a:custGeom>
            <a:solidFill>
              <a:srgbClr val="EE3F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3569;p27">
              <a:extLst>
                <a:ext uri="{FF2B5EF4-FFF2-40B4-BE49-F238E27FC236}">
                  <a16:creationId xmlns:a16="http://schemas.microsoft.com/office/drawing/2014/main" id="{2D6666F1-05ED-4CB9-9219-6F26DDF52BD4}"/>
                </a:ext>
              </a:extLst>
            </p:cNvPr>
            <p:cNvSpPr/>
            <p:nvPr/>
          </p:nvSpPr>
          <p:spPr>
            <a:xfrm>
              <a:off x="7270995" y="1775484"/>
              <a:ext cx="130881" cy="162424"/>
            </a:xfrm>
            <a:custGeom>
              <a:avLst/>
              <a:gdLst/>
              <a:ahLst/>
              <a:cxnLst/>
              <a:rect l="l" t="t" r="r" b="b"/>
              <a:pathLst>
                <a:path w="130881" h="162424" extrusionOk="0">
                  <a:moveTo>
                    <a:pt x="130882" y="79033"/>
                  </a:moveTo>
                  <a:cubicBezTo>
                    <a:pt x="120404" y="100941"/>
                    <a:pt x="113737" y="126658"/>
                    <a:pt x="97544" y="142851"/>
                  </a:cubicBezTo>
                  <a:cubicBezTo>
                    <a:pt x="67064" y="174283"/>
                    <a:pt x="31822" y="166663"/>
                    <a:pt x="9914" y="128563"/>
                  </a:cubicBezTo>
                  <a:cubicBezTo>
                    <a:pt x="-10088" y="94273"/>
                    <a:pt x="1342" y="37123"/>
                    <a:pt x="33727" y="13311"/>
                  </a:cubicBezTo>
                  <a:cubicBezTo>
                    <a:pt x="68017" y="-11454"/>
                    <a:pt x="104212" y="-977"/>
                    <a:pt x="118499" y="39028"/>
                  </a:cubicBezTo>
                  <a:cubicBezTo>
                    <a:pt x="122309" y="50458"/>
                    <a:pt x="123262" y="62841"/>
                    <a:pt x="126119" y="75223"/>
                  </a:cubicBezTo>
                  <a:cubicBezTo>
                    <a:pt x="128024" y="77128"/>
                    <a:pt x="128977" y="78081"/>
                    <a:pt x="130882" y="79033"/>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39778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Graphical user interface, text, application, email&#10;&#10;Description automatically generated">
            <a:extLst>
              <a:ext uri="{FF2B5EF4-FFF2-40B4-BE49-F238E27FC236}">
                <a16:creationId xmlns:a16="http://schemas.microsoft.com/office/drawing/2014/main" id="{21A27734-2A2B-4072-AE7C-98A0C5607815}"/>
              </a:ext>
            </a:extLst>
          </p:cNvPr>
          <p:cNvPicPr>
            <a:picLocks noChangeAspect="1"/>
          </p:cNvPicPr>
          <p:nvPr/>
        </p:nvPicPr>
        <p:blipFill>
          <a:blip r:embed="rId3"/>
          <a:stretch>
            <a:fillRect/>
          </a:stretch>
        </p:blipFill>
        <p:spPr>
          <a:xfrm>
            <a:off x="561110" y="629819"/>
            <a:ext cx="5448111" cy="3886521"/>
          </a:xfrm>
          <a:prstGeom prst="roundRect">
            <a:avLst>
              <a:gd name="adj" fmla="val 0"/>
            </a:avLst>
          </a:prstGeom>
          <a:effectLst/>
        </p:spPr>
      </p:pic>
      <p:pic>
        <p:nvPicPr>
          <p:cNvPr id="6" name="Picture 3" descr="Timeline&#10;&#10;Description automatically generated">
            <a:extLst>
              <a:ext uri="{FF2B5EF4-FFF2-40B4-BE49-F238E27FC236}">
                <a16:creationId xmlns:a16="http://schemas.microsoft.com/office/drawing/2014/main" id="{64A67A13-8F01-4CBB-B6D3-C9DFFFC61F5A}"/>
              </a:ext>
            </a:extLst>
          </p:cNvPr>
          <p:cNvPicPr>
            <a:picLocks noChangeAspect="1"/>
          </p:cNvPicPr>
          <p:nvPr/>
        </p:nvPicPr>
        <p:blipFill>
          <a:blip r:embed="rId4"/>
          <a:stretch>
            <a:fillRect/>
          </a:stretch>
        </p:blipFill>
        <p:spPr>
          <a:xfrm>
            <a:off x="6009221" y="597577"/>
            <a:ext cx="5621669" cy="3918764"/>
          </a:xfrm>
          <a:prstGeom prst="roundRect">
            <a:avLst>
              <a:gd name="adj" fmla="val 0"/>
            </a:avLst>
          </a:prstGeom>
          <a:effectLst/>
        </p:spPr>
      </p:pic>
      <p:sp>
        <p:nvSpPr>
          <p:cNvPr id="2" name="Title 1">
            <a:extLst>
              <a:ext uri="{FF2B5EF4-FFF2-40B4-BE49-F238E27FC236}">
                <a16:creationId xmlns:a16="http://schemas.microsoft.com/office/drawing/2014/main" id="{17AB245E-F26C-4368-A7ED-D98C3B5708DB}"/>
              </a:ext>
            </a:extLst>
          </p:cNvPr>
          <p:cNvSpPr>
            <a:spLocks noGrp="1"/>
          </p:cNvSpPr>
          <p:nvPr>
            <p:ph type="title"/>
          </p:nvPr>
        </p:nvSpPr>
        <p:spPr>
          <a:xfrm>
            <a:off x="649975" y="4517136"/>
            <a:ext cx="10893095" cy="1174947"/>
          </a:xfrm>
        </p:spPr>
        <p:txBody>
          <a:bodyPr vert="horz" lIns="91440" tIns="45720" rIns="91440" bIns="45720" rtlCol="0" anchor="b">
            <a:normAutofit/>
          </a:bodyPr>
          <a:lstStyle/>
          <a:p>
            <a:r>
              <a:rPr lang="en-US" sz="4800" dirty="0">
                <a:latin typeface="Times New Roman" panose="02020603050405020304" pitchFamily="18" charset="0"/>
                <a:cs typeface="Times New Roman" panose="02020603050405020304" pitchFamily="18" charset="0"/>
              </a:rPr>
              <a:t>SELECT YOUR PATH</a:t>
            </a:r>
          </a:p>
        </p:txBody>
      </p:sp>
      <p:sp>
        <p:nvSpPr>
          <p:cNvPr id="4" name="Text Placeholder 3">
            <a:extLst>
              <a:ext uri="{FF2B5EF4-FFF2-40B4-BE49-F238E27FC236}">
                <a16:creationId xmlns:a16="http://schemas.microsoft.com/office/drawing/2014/main" id="{4172DD74-9297-4D58-8BB0-1131D1E2B7CD}"/>
              </a:ext>
            </a:extLst>
          </p:cNvPr>
          <p:cNvSpPr>
            <a:spLocks noGrp="1"/>
          </p:cNvSpPr>
          <p:nvPr>
            <p:ph type="body" sz="half" idx="2"/>
          </p:nvPr>
        </p:nvSpPr>
        <p:spPr>
          <a:xfrm>
            <a:off x="649976" y="5692877"/>
            <a:ext cx="10893095" cy="535304"/>
          </a:xfrm>
        </p:spPr>
        <p:txBody>
          <a:bodyPr vert="horz" lIns="91440" tIns="45720" rIns="91440" bIns="45720" rtlCol="0" anchor="t">
            <a:normAutofit/>
          </a:bodyPr>
          <a:lstStyle/>
          <a:p>
            <a:r>
              <a:rPr lang="en-US" sz="2000" b="0" i="0" kern="1200" cap="all" dirty="0">
                <a:solidFill>
                  <a:schemeClr val="accent1">
                    <a:lumMod val="60000"/>
                    <a:lumOff val="40000"/>
                  </a:schemeClr>
                </a:solidFill>
                <a:latin typeface="Times New Roman" panose="02020603050405020304" pitchFamily="18" charset="0"/>
                <a:cs typeface="Times New Roman" panose="02020603050405020304" pitchFamily="18" charset="0"/>
              </a:rPr>
              <a:t>YOU CAN ALSO CHOOSE A SECONDARY PATH IF YOU ARE STILL DECIDING!</a:t>
            </a:r>
          </a:p>
        </p:txBody>
      </p:sp>
    </p:spTree>
    <p:extLst>
      <p:ext uri="{BB962C8B-B14F-4D97-AF65-F5344CB8AC3E}">
        <p14:creationId xmlns:p14="http://schemas.microsoft.com/office/powerpoint/2010/main" val="187842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3028-46B0-4FED-9BDA-EF75CECB0767}"/>
              </a:ext>
            </a:extLst>
          </p:cNvPr>
          <p:cNvSpPr>
            <a:spLocks noGrp="1"/>
          </p:cNvSpPr>
          <p:nvPr>
            <p:ph type="title"/>
          </p:nvPr>
        </p:nvSpPr>
        <p:spPr/>
        <p:txBody>
          <a:bodyPr>
            <a:normAutofit/>
          </a:bodyPr>
          <a:lstStyle/>
          <a:p>
            <a:pPr algn="ctr"/>
            <a:r>
              <a:rPr lang="en-US" sz="4800" b="1" dirty="0">
                <a:latin typeface="Times New Roman" panose="02020603050405020304" pitchFamily="18" charset="0"/>
                <a:cs typeface="Times New Roman" panose="02020603050405020304" pitchFamily="18" charset="0"/>
              </a:rPr>
              <a:t>Senior Updates</a:t>
            </a:r>
          </a:p>
        </p:txBody>
      </p:sp>
      <p:sp>
        <p:nvSpPr>
          <p:cNvPr id="3" name="Content Placeholder 2">
            <a:extLst>
              <a:ext uri="{FF2B5EF4-FFF2-40B4-BE49-F238E27FC236}">
                <a16:creationId xmlns:a16="http://schemas.microsoft.com/office/drawing/2014/main" id="{7A022044-BB19-4139-869F-2A8BD30C1DB3}"/>
              </a:ext>
            </a:extLst>
          </p:cNvPr>
          <p:cNvSpPr>
            <a:spLocks noGrp="1"/>
          </p:cNvSpPr>
          <p:nvPr>
            <p:ph sz="half" idx="1"/>
          </p:nvPr>
        </p:nvSpPr>
        <p:spPr>
          <a:xfrm>
            <a:off x="1447331" y="2010878"/>
            <a:ext cx="4645152" cy="3731554"/>
          </a:xfrm>
        </p:spPr>
        <p:txBody>
          <a:bodyPr>
            <a:noAutofit/>
          </a:bodyPr>
          <a:lstStyle/>
          <a:p>
            <a:pPr marL="0" indent="0">
              <a:buNone/>
            </a:pPr>
            <a:r>
              <a:rPr lang="en-US" b="1" dirty="0">
                <a:latin typeface="Times New Roman" panose="02020603050405020304" pitchFamily="18" charset="0"/>
                <a:cs typeface="Times New Roman" panose="02020603050405020304" pitchFamily="18" charset="0"/>
              </a:rPr>
              <a:t>Senior Portraits</a:t>
            </a:r>
          </a:p>
          <a:p>
            <a:r>
              <a:rPr lang="en-US" dirty="0">
                <a:latin typeface="Times New Roman" panose="02020603050405020304" pitchFamily="18" charset="0"/>
                <a:cs typeface="Times New Roman" panose="02020603050405020304" pitchFamily="18" charset="0"/>
              </a:rPr>
              <a:t>December 1</a:t>
            </a:r>
            <a:r>
              <a:rPr lang="en-US" baseline="30000" dirty="0">
                <a:latin typeface="Times New Roman" panose="02020603050405020304" pitchFamily="18" charset="0"/>
                <a:cs typeface="Times New Roman" panose="02020603050405020304" pitchFamily="18" charset="0"/>
              </a:rPr>
              <a:t>st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Cady.com/schedule</a:t>
            </a:r>
          </a:p>
          <a:p>
            <a:pPr marL="457200" lvl="1"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Cap and Gowns</a:t>
            </a:r>
          </a:p>
          <a:p>
            <a:r>
              <a:rPr lang="en-US" dirty="0">
                <a:latin typeface="Times New Roman" panose="02020603050405020304" pitchFamily="18" charset="0"/>
                <a:cs typeface="Times New Roman" panose="02020603050405020304" pitchFamily="18" charset="0"/>
              </a:rPr>
              <a:t>Atlgrad.com</a:t>
            </a:r>
          </a:p>
          <a:p>
            <a:r>
              <a:rPr lang="en-US" dirty="0">
                <a:latin typeface="Times New Roman" panose="02020603050405020304" pitchFamily="18" charset="0"/>
                <a:cs typeface="Times New Roman" panose="02020603050405020304" pitchFamily="18" charset="0"/>
              </a:rPr>
              <a:t>Students must have current NCHS regalia to participate</a:t>
            </a:r>
          </a:p>
        </p:txBody>
      </p:sp>
      <p:sp>
        <p:nvSpPr>
          <p:cNvPr id="4" name="Content Placeholder 3">
            <a:extLst>
              <a:ext uri="{FF2B5EF4-FFF2-40B4-BE49-F238E27FC236}">
                <a16:creationId xmlns:a16="http://schemas.microsoft.com/office/drawing/2014/main" id="{0A18D385-A29C-4793-A746-BA566E5F7802}"/>
              </a:ext>
            </a:extLst>
          </p:cNvPr>
          <p:cNvSpPr>
            <a:spLocks noGrp="1"/>
          </p:cNvSpPr>
          <p:nvPr>
            <p:ph sz="half" idx="2"/>
          </p:nvPr>
        </p:nvSpPr>
        <p:spPr/>
        <p:txBody>
          <a:bodyPr>
            <a:normAutofit fontScale="92500" lnSpcReduction="20000"/>
          </a:bodyPr>
          <a:lstStyle/>
          <a:p>
            <a:pPr marL="0" indent="0">
              <a:buNone/>
            </a:pPr>
            <a:r>
              <a:rPr lang="en-US" sz="2600" b="1" dirty="0">
                <a:latin typeface="Times New Roman" panose="02020603050405020304" pitchFamily="18" charset="0"/>
                <a:cs typeface="Times New Roman" panose="02020603050405020304" pitchFamily="18" charset="0"/>
              </a:rPr>
              <a:t>Graduation Information Form</a:t>
            </a:r>
          </a:p>
          <a:p>
            <a:r>
              <a:rPr lang="en-US" sz="2600" dirty="0">
                <a:latin typeface="Times New Roman" panose="02020603050405020304" pitchFamily="18" charset="0"/>
                <a:cs typeface="Times New Roman" panose="02020603050405020304" pitchFamily="18" charset="0"/>
              </a:rPr>
              <a:t>CCSD device (preferably on campus)</a:t>
            </a:r>
          </a:p>
          <a:p>
            <a:r>
              <a:rPr lang="en-US" sz="2600" dirty="0">
                <a:latin typeface="Times New Roman" panose="02020603050405020304" pitchFamily="18" charset="0"/>
                <a:cs typeface="Times New Roman" panose="02020603050405020304" pitchFamily="18" charset="0"/>
                <a:hlinkClick r:id="rId2"/>
              </a:rPr>
              <a:t>https://studentportal.cobbk12.org</a:t>
            </a:r>
            <a:endParaRPr lang="en-US" sz="2600" dirty="0">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sz="2600" b="1" dirty="0">
                <a:latin typeface="Times New Roman" panose="02020603050405020304" pitchFamily="18" charset="0"/>
                <a:cs typeface="Times New Roman" panose="02020603050405020304" pitchFamily="18" charset="0"/>
              </a:rPr>
              <a:t>Commencement Dates</a:t>
            </a:r>
          </a:p>
          <a:p>
            <a:r>
              <a:rPr lang="en-US" sz="2600" dirty="0">
                <a:latin typeface="Times New Roman" panose="02020603050405020304" pitchFamily="18" charset="0"/>
                <a:cs typeface="Times New Roman" panose="02020603050405020304" pitchFamily="18" charset="0"/>
              </a:rPr>
              <a:t>May 20</a:t>
            </a:r>
            <a:r>
              <a:rPr lang="en-US" sz="2600" baseline="30000" dirty="0">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 25</a:t>
            </a:r>
            <a:r>
              <a:rPr lang="en-US" sz="2600" baseline="30000" dirty="0">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a:t>
            </a:r>
          </a:p>
          <a:p>
            <a:endParaRPr lang="en-US" b="1" dirty="0"/>
          </a:p>
        </p:txBody>
      </p:sp>
    </p:spTree>
    <p:extLst>
      <p:ext uri="{BB962C8B-B14F-4D97-AF65-F5344CB8AC3E}">
        <p14:creationId xmlns:p14="http://schemas.microsoft.com/office/powerpoint/2010/main" val="67113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1683172" y="838200"/>
            <a:ext cx="9022406" cy="977902"/>
          </a:xfrm>
        </p:spPr>
        <p:txBody>
          <a:bodyPr>
            <a:noAutofit/>
          </a:bodyPr>
          <a:lstStyle/>
          <a:p>
            <a:pPr algn="ctr"/>
            <a:r>
              <a:rPr lang="en-US" altLang="en-US" b="1" dirty="0">
                <a:latin typeface="Times New Roman" panose="02020603050405020304" pitchFamily="18" charset="0"/>
                <a:cs typeface="Times New Roman" panose="02020603050405020304" pitchFamily="18" charset="0"/>
              </a:rPr>
              <a:t>Enter Your PERSONAL Email Address</a:t>
            </a:r>
          </a:p>
        </p:txBody>
      </p:sp>
      <p:sp>
        <p:nvSpPr>
          <p:cNvPr id="3" name="Content Placeholder 2"/>
          <p:cNvSpPr>
            <a:spLocks noGrp="1"/>
          </p:cNvSpPr>
          <p:nvPr>
            <p:ph idx="1"/>
          </p:nvPr>
        </p:nvSpPr>
        <p:spPr>
          <a:xfrm>
            <a:off x="1565752" y="2041742"/>
            <a:ext cx="9139825" cy="4258849"/>
          </a:xfrm>
        </p:spPr>
        <p:txBody>
          <a:bodyPr>
            <a:noAutofit/>
          </a:bodyPr>
          <a:lstStyle/>
          <a:p>
            <a:pPr marL="0" indent="0">
              <a:lnSpc>
                <a:spcPct val="90000"/>
              </a:lnSpc>
              <a:buNone/>
              <a:defRPr/>
            </a:pPr>
            <a:r>
              <a:rPr lang="en-US" sz="2000" dirty="0">
                <a:solidFill>
                  <a:schemeClr val="tx1"/>
                </a:solidFill>
                <a:latin typeface="Times New Roman" panose="02020603050405020304" pitchFamily="18" charset="0"/>
                <a:cs typeface="Times New Roman" panose="02020603050405020304" pitchFamily="18" charset="0"/>
              </a:rPr>
              <a:t>We need your </a:t>
            </a:r>
            <a:r>
              <a:rPr lang="en-US" sz="2000" b="1" dirty="0">
                <a:solidFill>
                  <a:schemeClr val="tx1"/>
                </a:solidFill>
                <a:latin typeface="Times New Roman" panose="02020603050405020304" pitchFamily="18" charset="0"/>
                <a:cs typeface="Times New Roman" panose="02020603050405020304" pitchFamily="18" charset="0"/>
              </a:rPr>
              <a:t>personal</a:t>
            </a:r>
            <a:r>
              <a:rPr lang="en-US" sz="2000" dirty="0">
                <a:solidFill>
                  <a:schemeClr val="tx1"/>
                </a:solidFill>
                <a:latin typeface="Times New Roman" panose="02020603050405020304" pitchFamily="18" charset="0"/>
                <a:cs typeface="Times New Roman" panose="02020603050405020304" pitchFamily="18" charset="0"/>
              </a:rPr>
              <a:t> email address so we can communicate important information with you. Please get in the habit of checking your </a:t>
            </a:r>
            <a:r>
              <a:rPr lang="en-US" sz="2000" b="1" dirty="0">
                <a:solidFill>
                  <a:schemeClr val="tx1"/>
                </a:solidFill>
                <a:latin typeface="Times New Roman" panose="02020603050405020304" pitchFamily="18" charset="0"/>
                <a:cs typeface="Times New Roman" panose="02020603050405020304" pitchFamily="18" charset="0"/>
              </a:rPr>
              <a:t>personal </a:t>
            </a:r>
            <a:r>
              <a:rPr lang="en-US" sz="2000" dirty="0">
                <a:solidFill>
                  <a:schemeClr val="tx1"/>
                </a:solidFill>
                <a:latin typeface="Times New Roman" panose="02020603050405020304" pitchFamily="18" charset="0"/>
                <a:cs typeface="Times New Roman" panose="02020603050405020304" pitchFamily="18" charset="0"/>
              </a:rPr>
              <a:t>email frequently. </a:t>
            </a:r>
          </a:p>
          <a:p>
            <a:pPr marL="514350" indent="-514350">
              <a:lnSpc>
                <a:spcPct val="90000"/>
              </a:lnSpc>
              <a:buAutoNum type="arabicPeriod"/>
              <a:defRPr/>
            </a:pPr>
            <a:r>
              <a:rPr lang="en-US" sz="2000" dirty="0">
                <a:solidFill>
                  <a:schemeClr val="tx1"/>
                </a:solidFill>
                <a:latin typeface="Times New Roman" panose="02020603050405020304" pitchFamily="18" charset="0"/>
                <a:cs typeface="Times New Roman" panose="02020603050405020304" pitchFamily="18" charset="0"/>
              </a:rPr>
              <a:t>Click on the “About Me” link at the top. </a:t>
            </a:r>
          </a:p>
          <a:p>
            <a:pPr marL="514350" indent="-514350">
              <a:lnSpc>
                <a:spcPct val="90000"/>
              </a:lnSpc>
              <a:buAutoNum type="arabicPeriod"/>
              <a:defRPr/>
            </a:pPr>
            <a:r>
              <a:rPr lang="en-US" sz="2000" dirty="0">
                <a:solidFill>
                  <a:schemeClr val="tx1"/>
                </a:solidFill>
                <a:latin typeface="Times New Roman" panose="02020603050405020304" pitchFamily="18" charset="0"/>
                <a:cs typeface="Times New Roman" panose="02020603050405020304" pitchFamily="18" charset="0"/>
              </a:rPr>
              <a:t>Click on “My Account.” </a:t>
            </a:r>
          </a:p>
          <a:p>
            <a:pPr marL="514350" indent="-514350">
              <a:lnSpc>
                <a:spcPct val="90000"/>
              </a:lnSpc>
              <a:buAutoNum type="arabicPeriod"/>
              <a:defRPr/>
            </a:pPr>
            <a:r>
              <a:rPr lang="en-US" sz="2000" dirty="0">
                <a:solidFill>
                  <a:schemeClr val="tx1"/>
                </a:solidFill>
                <a:latin typeface="Times New Roman" panose="02020603050405020304" pitchFamily="18" charset="0"/>
                <a:cs typeface="Times New Roman" panose="02020603050405020304" pitchFamily="18" charset="0"/>
              </a:rPr>
              <a:t>Click on the Pencil Icon in the “Contact Information Box.” </a:t>
            </a:r>
          </a:p>
          <a:p>
            <a:pPr marL="514350" indent="-514350">
              <a:lnSpc>
                <a:spcPct val="90000"/>
              </a:lnSpc>
              <a:buAutoNum type="arabicPeriod"/>
              <a:defRPr/>
            </a:pPr>
            <a:r>
              <a:rPr lang="en-US" sz="2000" dirty="0">
                <a:solidFill>
                  <a:schemeClr val="tx1"/>
                </a:solidFill>
                <a:latin typeface="Times New Roman" panose="02020603050405020304" pitchFamily="18" charset="0"/>
                <a:cs typeface="Times New Roman" panose="02020603050405020304" pitchFamily="18" charset="0"/>
              </a:rPr>
              <a:t>Enter your </a:t>
            </a:r>
            <a:r>
              <a:rPr lang="en-US" sz="2000" b="1" dirty="0">
                <a:solidFill>
                  <a:schemeClr val="tx1"/>
                </a:solidFill>
                <a:latin typeface="Times New Roman" panose="02020603050405020304" pitchFamily="18" charset="0"/>
                <a:cs typeface="Times New Roman" panose="02020603050405020304" pitchFamily="18" charset="0"/>
              </a:rPr>
              <a:t>personal </a:t>
            </a:r>
            <a:r>
              <a:rPr lang="en-US" sz="2000" dirty="0">
                <a:solidFill>
                  <a:schemeClr val="tx1"/>
                </a:solidFill>
                <a:latin typeface="Times New Roman" panose="02020603050405020304" pitchFamily="18" charset="0"/>
                <a:cs typeface="Times New Roman" panose="02020603050405020304" pitchFamily="18" charset="0"/>
              </a:rPr>
              <a:t>email address. </a:t>
            </a:r>
          </a:p>
          <a:p>
            <a:pPr marL="514350" indent="-514350">
              <a:lnSpc>
                <a:spcPct val="90000"/>
              </a:lnSpc>
              <a:buAutoNum type="arabicPeriod"/>
              <a:defRPr/>
            </a:pPr>
            <a:r>
              <a:rPr lang="en-US" sz="2000" dirty="0">
                <a:solidFill>
                  <a:schemeClr val="tx1"/>
                </a:solidFill>
                <a:latin typeface="Times New Roman" panose="02020603050405020304" pitchFamily="18" charset="0"/>
                <a:cs typeface="Times New Roman" panose="02020603050405020304" pitchFamily="18" charset="0"/>
              </a:rPr>
              <a:t>Click “Save.” </a:t>
            </a:r>
          </a:p>
          <a:p>
            <a:pPr marL="0" indent="0">
              <a:lnSpc>
                <a:spcPct val="90000"/>
              </a:lnSpc>
              <a:buNone/>
              <a:defRPr/>
            </a:pPr>
            <a:r>
              <a:rPr lang="en-US" sz="2000" dirty="0">
                <a:solidFill>
                  <a:schemeClr val="tx1"/>
                </a:solidFill>
                <a:latin typeface="Times New Roman" panose="02020603050405020304" pitchFamily="18" charset="0"/>
                <a:cs typeface="Times New Roman" panose="02020603050405020304" pitchFamily="18" charset="0"/>
              </a:rPr>
              <a:t>**</a:t>
            </a:r>
            <a:r>
              <a:rPr lang="en-US" sz="2000" b="1" dirty="0">
                <a:solidFill>
                  <a:schemeClr val="tx1"/>
                </a:solidFill>
                <a:latin typeface="Times New Roman" panose="02020603050405020304" pitchFamily="18" charset="0"/>
                <a:cs typeface="Times New Roman" panose="02020603050405020304" pitchFamily="18" charset="0"/>
              </a:rPr>
              <a:t>DO NOT use your CCSD email address. Use your personal email address</a:t>
            </a:r>
            <a:r>
              <a:rPr lang="en-US" sz="2000"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369" name="Rectangle 1536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title"/>
          </p:nvPr>
        </p:nvSpPr>
        <p:spPr>
          <a:xfrm>
            <a:off x="1451579" y="804519"/>
            <a:ext cx="9603275" cy="1049235"/>
          </a:xfrm>
        </p:spPr>
        <p:txBody>
          <a:bodyPr>
            <a:noAutofit/>
          </a:bodyPr>
          <a:lstStyle/>
          <a:p>
            <a:r>
              <a:rPr lang="en-US" altLang="en-US" sz="3600" b="1" dirty="0">
                <a:latin typeface="Times New Roman" panose="02020603050405020304" pitchFamily="18" charset="0"/>
                <a:cs typeface="Times New Roman" panose="02020603050405020304" pitchFamily="18" charset="0"/>
              </a:rPr>
              <a:t>You can also use Naviance for…</a:t>
            </a:r>
          </a:p>
        </p:txBody>
      </p:sp>
      <p:cxnSp>
        <p:nvCxnSpPr>
          <p:cNvPr id="15371" name="Straight Connector 1537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373" name="Rectangle 1537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5364" name="Content Placeholder 2">
            <a:extLst>
              <a:ext uri="{FF2B5EF4-FFF2-40B4-BE49-F238E27FC236}">
                <a16:creationId xmlns:a16="http://schemas.microsoft.com/office/drawing/2014/main" id="{075A3A55-E15D-2A11-48FB-09F32862C36C}"/>
              </a:ext>
            </a:extLst>
          </p:cNvPr>
          <p:cNvGraphicFramePr>
            <a:graphicFrameLocks noGrp="1"/>
          </p:cNvGraphicFramePr>
          <p:nvPr>
            <p:ph idx="1"/>
            <p:extLst>
              <p:ext uri="{D42A27DB-BD31-4B8C-83A1-F6EECF244321}">
                <p14:modId xmlns:p14="http://schemas.microsoft.com/office/powerpoint/2010/main" val="4175519819"/>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r>
              <a:rPr lang="en-US" sz="4000" b="1" dirty="0">
                <a:latin typeface="Times New Roman" panose="02020603050405020304" pitchFamily="18" charset="0"/>
                <a:cs typeface="Times New Roman" panose="02020603050405020304" pitchFamily="18" charset="0"/>
              </a:rPr>
              <a:t>Apply to College</a:t>
            </a:r>
          </a:p>
        </p:txBody>
      </p:sp>
      <p:sp>
        <p:nvSpPr>
          <p:cNvPr id="3" name="Content Placeholder 2"/>
          <p:cNvSpPr>
            <a:spLocks noGrp="1"/>
          </p:cNvSpPr>
          <p:nvPr>
            <p:ph idx="1"/>
          </p:nvPr>
        </p:nvSpPr>
        <p:spPr>
          <a:xfrm>
            <a:off x="1451578" y="2015734"/>
            <a:ext cx="5763413" cy="4037747"/>
          </a:xfrm>
        </p:spPr>
        <p:txBody>
          <a:bodyPr>
            <a:normAutofit/>
          </a:bodyPr>
          <a:lstStyle/>
          <a:p>
            <a:pPr marL="0" indent="0">
              <a:lnSpc>
                <a:spcPct val="110000"/>
              </a:lnSpc>
              <a:buNone/>
            </a:pPr>
            <a:endParaRPr lang="en-US" dirty="0"/>
          </a:p>
          <a:p>
            <a:pPr>
              <a:lnSpc>
                <a:spcPct val="110000"/>
              </a:lnSpc>
            </a:pPr>
            <a:r>
              <a:rPr lang="en-US" dirty="0">
                <a:latin typeface="Times New Roman" panose="02020603050405020304" pitchFamily="18" charset="0"/>
                <a:cs typeface="Times New Roman" panose="02020603050405020304" pitchFamily="18" charset="0"/>
              </a:rPr>
              <a:t>Complete and submit your applications as directed by the college.</a:t>
            </a:r>
          </a:p>
          <a:p>
            <a:pPr lvl="1">
              <a:lnSpc>
                <a:spcPct val="110000"/>
              </a:lnSpc>
            </a:pPr>
            <a:r>
              <a:rPr lang="en-US" sz="2000" dirty="0">
                <a:latin typeface="Times New Roman" panose="02020603050405020304" pitchFamily="18" charset="0"/>
                <a:cs typeface="Times New Roman" panose="02020603050405020304" pitchFamily="18" charset="0"/>
              </a:rPr>
              <a:t>Be sure to use Common App first if offered.</a:t>
            </a:r>
          </a:p>
          <a:p>
            <a:pPr>
              <a:lnSpc>
                <a:spcPct val="110000"/>
              </a:lnSpc>
            </a:pPr>
            <a:endParaRPr lang="en-US" dirty="0">
              <a:latin typeface="Times New Roman" panose="02020603050405020304" pitchFamily="18" charset="0"/>
              <a:cs typeface="Times New Roman" panose="02020603050405020304" pitchFamily="18" charset="0"/>
            </a:endParaRPr>
          </a:p>
          <a:p>
            <a:pPr>
              <a:lnSpc>
                <a:spcPct val="110000"/>
              </a:lnSpc>
            </a:pPr>
            <a:r>
              <a:rPr lang="en-US" dirty="0">
                <a:latin typeface="Times New Roman" panose="02020603050405020304" pitchFamily="18" charset="0"/>
                <a:cs typeface="Times New Roman" panose="02020603050405020304" pitchFamily="18" charset="0"/>
              </a:rPr>
              <a:t>Take your time completing your application and essays – this is a very important step! </a:t>
            </a:r>
          </a:p>
          <a:p>
            <a:pPr lvl="1">
              <a:lnSpc>
                <a:spcPct val="110000"/>
              </a:lnSpc>
            </a:pPr>
            <a:r>
              <a:rPr lang="en-US" sz="2000" dirty="0">
                <a:latin typeface="Times New Roman" panose="02020603050405020304" pitchFamily="18" charset="0"/>
                <a:cs typeface="Times New Roman" panose="02020603050405020304" pitchFamily="18" charset="0"/>
              </a:rPr>
              <a:t>Pay attention to grammar and punctuation. This will typically be a college’s first impression of you. </a:t>
            </a:r>
          </a:p>
          <a:p>
            <a:pPr>
              <a:lnSpc>
                <a:spcPct val="110000"/>
              </a:lnSpc>
            </a:pPr>
            <a:endParaRPr lang="en-US" dirty="0">
              <a:latin typeface="Times New Roman" panose="02020603050405020304" pitchFamily="18" charset="0"/>
              <a:cs typeface="Times New Roman" panose="02020603050405020304" pitchFamily="18" charset="0"/>
            </a:endParaRPr>
          </a:p>
          <a:p>
            <a:pPr marL="0" indent="0">
              <a:lnSpc>
                <a:spcPct val="110000"/>
              </a:lnSpc>
              <a:buNone/>
            </a:pPr>
            <a:endParaRPr lang="en-US" dirty="0"/>
          </a:p>
        </p:txBody>
      </p:sp>
      <p:pic>
        <p:nvPicPr>
          <p:cNvPr id="7" name="Graphic 6" descr="Target Audience">
            <a:extLst>
              <a:ext uri="{FF2B5EF4-FFF2-40B4-BE49-F238E27FC236}">
                <a16:creationId xmlns:a16="http://schemas.microsoft.com/office/drawing/2014/main" id="{AD0644F6-2A27-89C6-C950-EAF28265D0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9190" y="2015734"/>
            <a:ext cx="3450613" cy="3450613"/>
          </a:xfrm>
          <a:prstGeom prst="rect">
            <a:avLst/>
          </a:prstGeom>
        </p:spPr>
      </p:pic>
    </p:spTree>
    <p:extLst>
      <p:ext uri="{BB962C8B-B14F-4D97-AF65-F5344CB8AC3E}">
        <p14:creationId xmlns:p14="http://schemas.microsoft.com/office/powerpoint/2010/main" val="68403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905" y="751469"/>
            <a:ext cx="8825659" cy="977902"/>
          </a:xfrm>
        </p:spPr>
        <p:txBody>
          <a:bodyPr>
            <a:normAutofit/>
          </a:bodyPr>
          <a:lstStyle/>
          <a:p>
            <a:pPr algn="ctr"/>
            <a:r>
              <a:rPr lang="en-US" sz="4000" b="1" dirty="0">
                <a:latin typeface="Times New Roman" panose="02020603050405020304" pitchFamily="18" charset="0"/>
                <a:cs typeface="Times New Roman" panose="02020603050405020304" pitchFamily="18" charset="0"/>
              </a:rPr>
              <a:t>Step-by-Step Process</a:t>
            </a:r>
          </a:p>
        </p:txBody>
      </p:sp>
      <p:sp>
        <p:nvSpPr>
          <p:cNvPr id="3" name="Content Placeholder 2"/>
          <p:cNvSpPr>
            <a:spLocks noGrp="1"/>
          </p:cNvSpPr>
          <p:nvPr>
            <p:ph idx="1"/>
          </p:nvPr>
        </p:nvSpPr>
        <p:spPr>
          <a:xfrm>
            <a:off x="1089764" y="2029216"/>
            <a:ext cx="9987420" cy="4077315"/>
          </a:xfrm>
        </p:spPr>
        <p:txBody>
          <a:bodyPr>
            <a:normAutofit/>
          </a:bodyPr>
          <a:lstStyle/>
          <a:p>
            <a:pPr marL="457200" indent="-457200">
              <a:lnSpc>
                <a:spcPct val="90000"/>
              </a:lnSpc>
              <a:buFont typeface="+mj-lt"/>
              <a:buAutoNum type="arabicPeriod"/>
            </a:pPr>
            <a:r>
              <a:rPr lang="en-US" dirty="0">
                <a:solidFill>
                  <a:srgbClr val="404040"/>
                </a:solidFill>
                <a:latin typeface="Times New Roman" panose="02020603050405020304" pitchFamily="18" charset="0"/>
                <a:cs typeface="Times New Roman" panose="02020603050405020304" pitchFamily="18" charset="0"/>
              </a:rPr>
              <a:t>Determine what colleges you are </a:t>
            </a:r>
            <a:r>
              <a:rPr lang="en-US" b="1" dirty="0">
                <a:solidFill>
                  <a:srgbClr val="404040"/>
                </a:solidFill>
                <a:latin typeface="Times New Roman" panose="02020603050405020304" pitchFamily="18" charset="0"/>
                <a:cs typeface="Times New Roman" panose="02020603050405020304" pitchFamily="18" charset="0"/>
              </a:rPr>
              <a:t>applying to</a:t>
            </a:r>
          </a:p>
          <a:p>
            <a:pPr marL="457200" indent="-457200">
              <a:lnSpc>
                <a:spcPct val="90000"/>
              </a:lnSpc>
              <a:buFont typeface="+mj-lt"/>
              <a:buAutoNum type="arabicPeriod"/>
            </a:pPr>
            <a:r>
              <a:rPr lang="en-US" dirty="0">
                <a:solidFill>
                  <a:srgbClr val="404040"/>
                </a:solidFill>
                <a:latin typeface="Times New Roman" panose="02020603050405020304" pitchFamily="18" charset="0"/>
                <a:cs typeface="Times New Roman" panose="02020603050405020304" pitchFamily="18" charset="0"/>
              </a:rPr>
              <a:t>Determine application types:  </a:t>
            </a:r>
            <a:r>
              <a:rPr lang="en-US" b="1" dirty="0">
                <a:solidFill>
                  <a:srgbClr val="404040"/>
                </a:solidFill>
                <a:latin typeface="Times New Roman" panose="02020603050405020304" pitchFamily="18" charset="0"/>
                <a:cs typeface="Times New Roman" panose="02020603050405020304" pitchFamily="18" charset="0"/>
              </a:rPr>
              <a:t>Common App (preferred method if offered), Coalition, Directly to Institution</a:t>
            </a:r>
          </a:p>
          <a:p>
            <a:pPr marL="457200" indent="-457200">
              <a:lnSpc>
                <a:spcPct val="90000"/>
              </a:lnSpc>
              <a:buFont typeface="+mj-lt"/>
              <a:buAutoNum type="arabicPeriod"/>
            </a:pPr>
            <a:r>
              <a:rPr lang="en-US" b="1" dirty="0">
                <a:solidFill>
                  <a:srgbClr val="404040"/>
                </a:solidFill>
                <a:latin typeface="Times New Roman" panose="02020603050405020304" pitchFamily="18" charset="0"/>
                <a:cs typeface="Times New Roman" panose="02020603050405020304" pitchFamily="18" charset="0"/>
              </a:rPr>
              <a:t>Submit</a:t>
            </a:r>
            <a:r>
              <a:rPr lang="en-US" dirty="0">
                <a:solidFill>
                  <a:srgbClr val="404040"/>
                </a:solidFill>
                <a:latin typeface="Times New Roman" panose="02020603050405020304" pitchFamily="18" charset="0"/>
                <a:cs typeface="Times New Roman" panose="02020603050405020304" pitchFamily="18" charset="0"/>
              </a:rPr>
              <a:t> your college applications </a:t>
            </a:r>
          </a:p>
          <a:p>
            <a:pPr marL="457200" indent="-457200">
              <a:lnSpc>
                <a:spcPct val="90000"/>
              </a:lnSpc>
              <a:buFont typeface="+mj-lt"/>
              <a:buAutoNum type="arabicPeriod"/>
            </a:pPr>
            <a:r>
              <a:rPr lang="en-US" b="1" dirty="0">
                <a:solidFill>
                  <a:srgbClr val="404040"/>
                </a:solidFill>
                <a:latin typeface="Times New Roman" panose="02020603050405020304" pitchFamily="18" charset="0"/>
                <a:cs typeface="Times New Roman" panose="02020603050405020304" pitchFamily="18" charset="0"/>
              </a:rPr>
              <a:t>Send your test scores </a:t>
            </a:r>
            <a:r>
              <a:rPr lang="en-US" dirty="0">
                <a:solidFill>
                  <a:srgbClr val="404040"/>
                </a:solidFill>
                <a:latin typeface="Times New Roman" panose="02020603050405020304" pitchFamily="18" charset="0"/>
                <a:cs typeface="Times New Roman" panose="02020603050405020304" pitchFamily="18" charset="0"/>
              </a:rPr>
              <a:t>via </a:t>
            </a:r>
            <a:r>
              <a:rPr lang="en-US" dirty="0" err="1">
                <a:solidFill>
                  <a:srgbClr val="404040"/>
                </a:solidFill>
                <a:latin typeface="Times New Roman" panose="02020603050405020304" pitchFamily="18" charset="0"/>
                <a:cs typeface="Times New Roman" panose="02020603050405020304" pitchFamily="18" charset="0"/>
              </a:rPr>
              <a:t>Collegeboard</a:t>
            </a:r>
            <a:r>
              <a:rPr lang="en-US" dirty="0">
                <a:solidFill>
                  <a:srgbClr val="404040"/>
                </a:solidFill>
                <a:latin typeface="Times New Roman" panose="02020603050405020304" pitchFamily="18" charset="0"/>
                <a:cs typeface="Times New Roman" panose="02020603050405020304" pitchFamily="18" charset="0"/>
              </a:rPr>
              <a:t>/ACT </a:t>
            </a:r>
          </a:p>
          <a:p>
            <a:pPr marL="857250" lvl="1" indent="-457200">
              <a:lnSpc>
                <a:spcPct val="90000"/>
              </a:lnSpc>
              <a:buFont typeface="Arial" panose="020B0604020202020204" pitchFamily="34" charset="0"/>
              <a:buChar char="•"/>
            </a:pPr>
            <a:r>
              <a:rPr lang="en-US" sz="1800" dirty="0">
                <a:solidFill>
                  <a:srgbClr val="404040"/>
                </a:solidFill>
                <a:latin typeface="Times New Roman" panose="02020603050405020304" pitchFamily="18" charset="0"/>
                <a:cs typeface="Times New Roman" panose="02020603050405020304" pitchFamily="18" charset="0"/>
              </a:rPr>
              <a:t>This cannot be done by your High School!</a:t>
            </a:r>
          </a:p>
          <a:p>
            <a:pPr marL="457200" indent="-457200">
              <a:lnSpc>
                <a:spcPct val="90000"/>
              </a:lnSpc>
              <a:buFont typeface="+mj-lt"/>
              <a:buAutoNum type="arabicPeriod"/>
            </a:pPr>
            <a:r>
              <a:rPr lang="en-US" dirty="0">
                <a:solidFill>
                  <a:srgbClr val="404040"/>
                </a:solidFill>
                <a:latin typeface="Times New Roman" panose="02020603050405020304" pitchFamily="18" charset="0"/>
                <a:cs typeface="Times New Roman" panose="02020603050405020304" pitchFamily="18" charset="0"/>
              </a:rPr>
              <a:t>Use Naviance – our “delivery” system -- to:</a:t>
            </a:r>
          </a:p>
          <a:p>
            <a:pPr marL="0" indent="0">
              <a:lnSpc>
                <a:spcPct val="90000"/>
              </a:lnSpc>
              <a:buNone/>
            </a:pPr>
            <a:r>
              <a:rPr lang="en-US" dirty="0">
                <a:solidFill>
                  <a:srgbClr val="404040"/>
                </a:solidFill>
                <a:latin typeface="Times New Roman" panose="02020603050405020304" pitchFamily="18" charset="0"/>
                <a:cs typeface="Times New Roman" panose="02020603050405020304" pitchFamily="18" charset="0"/>
              </a:rPr>
              <a:t>		-Invite teacher recommenders</a:t>
            </a:r>
          </a:p>
          <a:p>
            <a:pPr marL="0" indent="0">
              <a:lnSpc>
                <a:spcPct val="90000"/>
              </a:lnSpc>
              <a:buNone/>
            </a:pPr>
            <a:r>
              <a:rPr lang="en-US" dirty="0">
                <a:solidFill>
                  <a:srgbClr val="404040"/>
                </a:solidFill>
                <a:latin typeface="Times New Roman" panose="02020603050405020304" pitchFamily="18" charset="0"/>
                <a:cs typeface="Times New Roman" panose="02020603050405020304" pitchFamily="18" charset="0"/>
              </a:rPr>
              <a:t>		</a:t>
            </a:r>
            <a:r>
              <a:rPr lang="en-US" b="1" dirty="0">
                <a:solidFill>
                  <a:srgbClr val="404040"/>
                </a:solidFill>
                <a:latin typeface="Times New Roman" panose="02020603050405020304" pitchFamily="18" charset="0"/>
                <a:cs typeface="Times New Roman" panose="02020603050405020304" pitchFamily="18" charset="0"/>
              </a:rPr>
              <a:t>-Request transcripts (follow school process)</a:t>
            </a:r>
          </a:p>
          <a:p>
            <a:pPr marL="0" indent="0">
              <a:lnSpc>
                <a:spcPct val="90000"/>
              </a:lnSpc>
              <a:buNone/>
            </a:pPr>
            <a:r>
              <a:rPr lang="en-US" dirty="0">
                <a:solidFill>
                  <a:srgbClr val="404040"/>
                </a:solidFill>
                <a:latin typeface="Times New Roman" panose="02020603050405020304" pitchFamily="18" charset="0"/>
                <a:cs typeface="Times New Roman" panose="02020603050405020304" pitchFamily="18" charset="0"/>
              </a:rPr>
              <a:t>**Track your status (using institution website)</a:t>
            </a:r>
          </a:p>
        </p:txBody>
      </p:sp>
    </p:spTree>
    <p:extLst>
      <p:ext uri="{BB962C8B-B14F-4D97-AF65-F5344CB8AC3E}">
        <p14:creationId xmlns:p14="http://schemas.microsoft.com/office/powerpoint/2010/main" val="1865499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abstract design with lines and financial symbols">
            <a:extLst>
              <a:ext uri="{FF2B5EF4-FFF2-40B4-BE49-F238E27FC236}">
                <a16:creationId xmlns:a16="http://schemas.microsoft.com/office/drawing/2014/main" id="{D1E8DA2C-8D6F-748F-1537-074C8990A51F}"/>
              </a:ext>
            </a:extLst>
          </p:cNvPr>
          <p:cNvPicPr>
            <a:picLocks noChangeAspect="1"/>
          </p:cNvPicPr>
          <p:nvPr/>
        </p:nvPicPr>
        <p:blipFill rotWithShape="1">
          <a:blip r:embed="rId3">
            <a:alphaModFix amt="50000"/>
          </a:blip>
          <a:srcRect t="10399" r="-1" b="5012"/>
          <a:stretch/>
        </p:blipFill>
        <p:spPr>
          <a:xfrm>
            <a:off x="305" y="10"/>
            <a:ext cx="12191695" cy="6857990"/>
          </a:xfrm>
          <a:prstGeom prst="rect">
            <a:avLst/>
          </a:prstGeom>
        </p:spPr>
      </p:pic>
      <p:sp>
        <p:nvSpPr>
          <p:cNvPr id="2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8" name="Rectangle 2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anchor="ctr">
            <a:normAutofit/>
          </a:bodyPr>
          <a:lstStyle/>
          <a:p>
            <a:r>
              <a:rPr lang="en-US" sz="2700" b="1">
                <a:latin typeface="Times New Roman" panose="02020603050405020304" pitchFamily="18" charset="0"/>
                <a:cs typeface="Times New Roman" panose="02020603050405020304" pitchFamily="18" charset="0"/>
              </a:rPr>
              <a:t>Understanding Application Types</a:t>
            </a:r>
          </a:p>
        </p:txBody>
      </p:sp>
      <p:cxnSp>
        <p:nvCxnSpPr>
          <p:cNvPr id="30" name="Straight Connector 2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6" name="Content Placeholder 2"/>
          <p:cNvSpPr>
            <a:spLocks noGrp="1"/>
          </p:cNvSpPr>
          <p:nvPr>
            <p:ph idx="1"/>
          </p:nvPr>
        </p:nvSpPr>
        <p:spPr>
          <a:xfrm>
            <a:off x="4976636" y="228601"/>
            <a:ext cx="6359412" cy="6510402"/>
          </a:xfrm>
        </p:spPr>
        <p:txBody>
          <a:bodyPr anchor="ctr">
            <a:normAutofit lnSpcReduction="10000"/>
          </a:bodyPr>
          <a:lstStyle/>
          <a:p>
            <a:pPr>
              <a:lnSpc>
                <a:spcPct val="110000"/>
              </a:lnSpc>
            </a:pPr>
            <a:r>
              <a:rPr lang="en-US" sz="1600" b="1" dirty="0">
                <a:latin typeface="Times New Roman" panose="02020603050405020304" pitchFamily="18" charset="0"/>
                <a:cs typeface="Times New Roman" panose="02020603050405020304" pitchFamily="18" charset="0"/>
              </a:rPr>
              <a:t>Regular Decision </a:t>
            </a:r>
          </a:p>
          <a:p>
            <a:pPr lvl="1">
              <a:lnSpc>
                <a:spcPct val="110000"/>
              </a:lnSpc>
            </a:pPr>
            <a:r>
              <a:rPr lang="en-US" sz="1600" dirty="0">
                <a:latin typeface="Times New Roman" panose="02020603050405020304" pitchFamily="18" charset="0"/>
                <a:cs typeface="Times New Roman" panose="02020603050405020304" pitchFamily="18" charset="0"/>
              </a:rPr>
              <a:t>Deadline date established by the institution </a:t>
            </a:r>
          </a:p>
          <a:p>
            <a:pPr marL="0" indent="0">
              <a:lnSpc>
                <a:spcPct val="110000"/>
              </a:lnSpc>
              <a:buNone/>
            </a:pPr>
            <a:r>
              <a:rPr lang="en-US" sz="1600" b="1" dirty="0">
                <a:latin typeface="Times New Roman" panose="02020603050405020304" pitchFamily="18" charset="0"/>
                <a:cs typeface="Times New Roman" panose="02020603050405020304" pitchFamily="18" charset="0"/>
              </a:rPr>
              <a:t>______________________________________________________________</a:t>
            </a:r>
          </a:p>
          <a:p>
            <a:pPr>
              <a:lnSpc>
                <a:spcPct val="110000"/>
              </a:lnSpc>
            </a:pPr>
            <a:r>
              <a:rPr lang="en-US" sz="1600" b="1" dirty="0">
                <a:latin typeface="Times New Roman" panose="02020603050405020304" pitchFamily="18" charset="0"/>
                <a:cs typeface="Times New Roman" panose="02020603050405020304" pitchFamily="18" charset="0"/>
              </a:rPr>
              <a:t>Early Decision (I &amp;II) : Binding </a:t>
            </a:r>
          </a:p>
          <a:p>
            <a:pPr lvl="1">
              <a:lnSpc>
                <a:spcPct val="110000"/>
              </a:lnSpc>
            </a:pPr>
            <a:r>
              <a:rPr lang="en-US" sz="1600" dirty="0">
                <a:latin typeface="Times New Roman" panose="02020603050405020304" pitchFamily="18" charset="0"/>
                <a:cs typeface="Times New Roman" panose="02020603050405020304" pitchFamily="18" charset="0"/>
              </a:rPr>
              <a:t>Cannot apply </a:t>
            </a:r>
            <a:r>
              <a:rPr lang="en-US" sz="1600" b="1" dirty="0">
                <a:latin typeface="Times New Roman" panose="02020603050405020304" pitchFamily="18" charset="0"/>
                <a:cs typeface="Times New Roman" panose="02020603050405020304" pitchFamily="18" charset="0"/>
              </a:rPr>
              <a:t>early decision </a:t>
            </a:r>
            <a:r>
              <a:rPr lang="en-US" sz="1600" dirty="0">
                <a:latin typeface="Times New Roman" panose="02020603050405020304" pitchFamily="18" charset="0"/>
                <a:cs typeface="Times New Roman" panose="02020603050405020304" pitchFamily="18" charset="0"/>
              </a:rPr>
              <a:t>to other colleges, can only  apply regular decision. </a:t>
            </a:r>
          </a:p>
          <a:p>
            <a:pPr lvl="1">
              <a:lnSpc>
                <a:spcPct val="110000"/>
              </a:lnSpc>
            </a:pPr>
            <a:r>
              <a:rPr lang="en-US" sz="1600" dirty="0">
                <a:latin typeface="Times New Roman" panose="02020603050405020304" pitchFamily="18" charset="0"/>
                <a:cs typeface="Times New Roman" panose="02020603050405020304" pitchFamily="18" charset="0"/>
              </a:rPr>
              <a:t>If accepted, must attend (BINDING)</a:t>
            </a:r>
          </a:p>
          <a:p>
            <a:pPr>
              <a:lnSpc>
                <a:spcPct val="110000"/>
              </a:lnSpc>
            </a:pPr>
            <a:r>
              <a:rPr lang="en-US" sz="1600" b="1" dirty="0">
                <a:latin typeface="Times New Roman" panose="02020603050405020304" pitchFamily="18" charset="0"/>
                <a:cs typeface="Times New Roman" panose="02020603050405020304" pitchFamily="18" charset="0"/>
              </a:rPr>
              <a:t>Early Action: Non-Binding </a:t>
            </a:r>
          </a:p>
          <a:p>
            <a:pPr lvl="1">
              <a:lnSpc>
                <a:spcPct val="110000"/>
              </a:lnSpc>
            </a:pPr>
            <a:r>
              <a:rPr lang="en-US" sz="1600" dirty="0">
                <a:latin typeface="Times New Roman" panose="02020603050405020304" pitchFamily="18" charset="0"/>
                <a:cs typeface="Times New Roman" panose="02020603050405020304" pitchFamily="18" charset="0"/>
              </a:rPr>
              <a:t>Can apply early to other colleges, can apply regular decision </a:t>
            </a:r>
          </a:p>
          <a:p>
            <a:pPr>
              <a:lnSpc>
                <a:spcPct val="110000"/>
              </a:lnSpc>
            </a:pPr>
            <a:r>
              <a:rPr lang="en-US" sz="1600" b="1" dirty="0">
                <a:latin typeface="Times New Roman" panose="02020603050405020304" pitchFamily="18" charset="0"/>
                <a:cs typeface="Times New Roman" panose="02020603050405020304" pitchFamily="18" charset="0"/>
              </a:rPr>
              <a:t>Single Choice/Restricted Early Action: Non-Binding </a:t>
            </a:r>
          </a:p>
          <a:p>
            <a:pPr lvl="1">
              <a:lnSpc>
                <a:spcPct val="110000"/>
              </a:lnSpc>
            </a:pPr>
            <a:r>
              <a:rPr lang="en-US" sz="1600" dirty="0">
                <a:latin typeface="Times New Roman" panose="02020603050405020304" pitchFamily="18" charset="0"/>
                <a:cs typeface="Times New Roman" panose="02020603050405020304" pitchFamily="18" charset="0"/>
              </a:rPr>
              <a:t>Cannot apply early to other colleges, can apply regular decision</a:t>
            </a:r>
          </a:p>
          <a:p>
            <a:pPr marL="57150" indent="0">
              <a:lnSpc>
                <a:spcPct val="110000"/>
              </a:lnSpc>
              <a:buNone/>
            </a:pPr>
            <a:r>
              <a:rPr lang="en-US" sz="1600" dirty="0">
                <a:latin typeface="Times New Roman" panose="02020603050405020304" pitchFamily="18" charset="0"/>
                <a:cs typeface="Times New Roman" panose="02020603050405020304" pitchFamily="18" charset="0"/>
              </a:rPr>
              <a:t>______________________________________________________ </a:t>
            </a:r>
          </a:p>
          <a:p>
            <a:pPr>
              <a:lnSpc>
                <a:spcPct val="110000"/>
              </a:lnSpc>
            </a:pPr>
            <a:r>
              <a:rPr lang="en-US" sz="1600" b="1" dirty="0">
                <a:latin typeface="Times New Roman" panose="02020603050405020304" pitchFamily="18" charset="0"/>
                <a:cs typeface="Times New Roman" panose="02020603050405020304" pitchFamily="18" charset="0"/>
              </a:rPr>
              <a:t>Rolling Admission </a:t>
            </a:r>
          </a:p>
          <a:p>
            <a:pPr lvl="1">
              <a:lnSpc>
                <a:spcPct val="110000"/>
              </a:lnSpc>
            </a:pPr>
            <a:r>
              <a:rPr lang="en-US" sz="1600" dirty="0">
                <a:latin typeface="Times New Roman" panose="02020603050405020304" pitchFamily="18" charset="0"/>
                <a:cs typeface="Times New Roman" panose="02020603050405020304" pitchFamily="18" charset="0"/>
              </a:rPr>
              <a:t>Open admission, decisions given throughout the year not at a specific time</a:t>
            </a:r>
          </a:p>
          <a:p>
            <a:pPr>
              <a:lnSpc>
                <a:spcPct val="110000"/>
              </a:lnSpc>
            </a:pPr>
            <a:r>
              <a:rPr lang="en-US" sz="1600" b="1" dirty="0">
                <a:latin typeface="Times New Roman" panose="02020603050405020304" pitchFamily="18" charset="0"/>
                <a:cs typeface="Times New Roman" panose="02020603050405020304" pitchFamily="18" charset="0"/>
              </a:rPr>
              <a:t>Priority Deadline </a:t>
            </a:r>
          </a:p>
          <a:p>
            <a:pPr lvl="1">
              <a:lnSpc>
                <a:spcPct val="110000"/>
              </a:lnSpc>
            </a:pPr>
            <a:r>
              <a:rPr lang="en-US" sz="1600" dirty="0">
                <a:latin typeface="Times New Roman" panose="02020603050405020304" pitchFamily="18" charset="0"/>
                <a:cs typeface="Times New Roman" panose="02020603050405020304" pitchFamily="18" charset="0"/>
              </a:rPr>
              <a:t>Similar to rolling admissions but priority given to those applicants who meet earlier priority deadline</a:t>
            </a:r>
          </a:p>
          <a:p>
            <a:pPr>
              <a:lnSpc>
                <a:spcPct val="110000"/>
              </a:lnSpc>
            </a:pPr>
            <a:endParaRPr lang="en-US" sz="1100" dirty="0"/>
          </a:p>
        </p:txBody>
      </p:sp>
      <p:sp>
        <p:nvSpPr>
          <p:cNvPr id="3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07064905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22" name="Straight Connector 21">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183161"/>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1" y="2082800"/>
            <a:ext cx="3272094" cy="2085578"/>
          </a:xfrm>
        </p:spPr>
        <p:txBody>
          <a:bodyPr anchor="b">
            <a:normAutofit/>
          </a:bodyPr>
          <a:lstStyle/>
          <a:p>
            <a:r>
              <a:rPr lang="en-US" sz="3000" b="1">
                <a:latin typeface="Times New Roman" panose="02020603050405020304" pitchFamily="18" charset="0"/>
                <a:cs typeface="Times New Roman" panose="02020603050405020304" pitchFamily="18" charset="0"/>
              </a:rPr>
              <a:t>Add College to the “Colleges I’m Applying to”</a:t>
            </a:r>
          </a:p>
        </p:txBody>
      </p:sp>
      <p:sp>
        <p:nvSpPr>
          <p:cNvPr id="3" name="Content Placeholder 2"/>
          <p:cNvSpPr>
            <a:spLocks noGrp="1"/>
          </p:cNvSpPr>
          <p:nvPr>
            <p:ph idx="1"/>
          </p:nvPr>
        </p:nvSpPr>
        <p:spPr>
          <a:xfrm>
            <a:off x="5040223" y="798974"/>
            <a:ext cx="6014631" cy="2544048"/>
          </a:xfrm>
        </p:spPr>
        <p:txBody>
          <a:bodyPr>
            <a:noAutofit/>
          </a:bodyPr>
          <a:lstStyle/>
          <a:p>
            <a:pPr>
              <a:lnSpc>
                <a:spcPct val="110000"/>
              </a:lnSpc>
            </a:pPr>
            <a:r>
              <a:rPr lang="en-US" sz="1600" dirty="0">
                <a:latin typeface="Times New Roman" panose="02020603050405020304" pitchFamily="18" charset="0"/>
                <a:cs typeface="Times New Roman" panose="02020603050405020304" pitchFamily="18" charset="0"/>
              </a:rPr>
              <a:t>This is the section where students will spend most of their time.</a:t>
            </a:r>
          </a:p>
          <a:p>
            <a:pPr>
              <a:lnSpc>
                <a:spcPct val="110000"/>
              </a:lnSpc>
            </a:pPr>
            <a:r>
              <a:rPr lang="en-US" sz="1600" dirty="0">
                <a:latin typeface="Times New Roman" panose="02020603050405020304" pitchFamily="18" charset="0"/>
                <a:cs typeface="Times New Roman" panose="02020603050405020304" pitchFamily="18" charset="0"/>
              </a:rPr>
              <a:t>You can request TEACHER letters of recommendation within this section. </a:t>
            </a:r>
          </a:p>
          <a:p>
            <a:pPr>
              <a:lnSpc>
                <a:spcPct val="110000"/>
              </a:lnSpc>
            </a:pPr>
            <a:r>
              <a:rPr lang="en-US" sz="1600" dirty="0">
                <a:latin typeface="Times New Roman" panose="02020603050405020304" pitchFamily="18" charset="0"/>
                <a:cs typeface="Times New Roman" panose="02020603050405020304" pitchFamily="18" charset="0"/>
              </a:rPr>
              <a:t>You must also designate the application type within this section as well as indicate that you’ve applied to the school. </a:t>
            </a:r>
          </a:p>
          <a:p>
            <a:pPr lvl="1">
              <a:lnSpc>
                <a:spcPct val="110000"/>
              </a:lnSpc>
            </a:pPr>
            <a:r>
              <a:rPr lang="en-US" sz="1600" dirty="0">
                <a:latin typeface="Times New Roman" panose="02020603050405020304" pitchFamily="18" charset="0"/>
                <a:cs typeface="Times New Roman" panose="02020603050405020304" pitchFamily="18" charset="0"/>
              </a:rPr>
              <a:t>EX: did you apply through </a:t>
            </a:r>
            <a:r>
              <a:rPr lang="en-US" sz="1600" b="1" dirty="0" err="1">
                <a:latin typeface="Times New Roman" panose="02020603050405020304" pitchFamily="18" charset="0"/>
                <a:cs typeface="Times New Roman" panose="02020603050405020304" pitchFamily="18" charset="0"/>
              </a:rPr>
              <a:t>CommonApp</a:t>
            </a:r>
            <a:r>
              <a:rPr lang="en-US" sz="1600" dirty="0">
                <a:latin typeface="Times New Roman" panose="02020603050405020304" pitchFamily="18" charset="0"/>
                <a:cs typeface="Times New Roman" panose="02020603050405020304" pitchFamily="18" charset="0"/>
              </a:rPr>
              <a:t>?</a:t>
            </a:r>
          </a:p>
          <a:p>
            <a:pPr lvl="1">
              <a:lnSpc>
                <a:spcPct val="110000"/>
              </a:lnSpc>
            </a:pPr>
            <a:r>
              <a:rPr lang="en-US" sz="1600" dirty="0">
                <a:latin typeface="Times New Roman" panose="02020603050405020304" pitchFamily="18" charset="0"/>
                <a:cs typeface="Times New Roman" panose="02020603050405020304" pitchFamily="18" charset="0"/>
              </a:rPr>
              <a:t>Ex: did you apply </a:t>
            </a:r>
            <a:r>
              <a:rPr lang="en-US" sz="1600" b="1" dirty="0">
                <a:latin typeface="Times New Roman" panose="02020603050405020304" pitchFamily="18" charset="0"/>
                <a:cs typeface="Times New Roman" panose="02020603050405020304" pitchFamily="18" charset="0"/>
              </a:rPr>
              <a:t>directly to the institution </a:t>
            </a:r>
            <a:r>
              <a:rPr lang="en-US" sz="1600" dirty="0">
                <a:latin typeface="Times New Roman" panose="02020603050405020304" pitchFamily="18" charset="0"/>
                <a:cs typeface="Times New Roman" panose="02020603050405020304" pitchFamily="18" charset="0"/>
              </a:rPr>
              <a:t>or through </a:t>
            </a:r>
            <a:r>
              <a:rPr lang="en-US" sz="1600" dirty="0" err="1">
                <a:latin typeface="Times New Roman" panose="02020603050405020304" pitchFamily="18" charset="0"/>
                <a:cs typeface="Times New Roman" panose="02020603050405020304" pitchFamily="18" charset="0"/>
              </a:rPr>
              <a:t>GAFutures</a:t>
            </a:r>
            <a:r>
              <a:rPr lang="en-US" sz="1600" dirty="0">
                <a:latin typeface="Times New Roman" panose="02020603050405020304" pitchFamily="18" charset="0"/>
                <a:cs typeface="Times New Roman" panose="02020603050405020304" pitchFamily="18" charset="0"/>
              </a:rPr>
              <a:t>?</a:t>
            </a:r>
          </a:p>
        </p:txBody>
      </p:sp>
      <p:pic>
        <p:nvPicPr>
          <p:cNvPr id="6" name="Picture 5" descr="A screenshot of a computer&#10;&#10;Description automatically generated with medium confidence">
            <a:extLst>
              <a:ext uri="{FF2B5EF4-FFF2-40B4-BE49-F238E27FC236}">
                <a16:creationId xmlns:a16="http://schemas.microsoft.com/office/drawing/2014/main" id="{B064FDBF-06CE-4CE1-AE72-D94486A32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639" y="3757772"/>
            <a:ext cx="6014631" cy="2192083"/>
          </a:xfrm>
          <a:prstGeom prst="rect">
            <a:avLst/>
          </a:prstGeom>
        </p:spPr>
      </p:pic>
      <p:pic>
        <p:nvPicPr>
          <p:cNvPr id="24" name="Picture 23">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949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7" name="Straight Connector 16">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9"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3" name="Picture 2" descr="A screenshot of a application&#10;&#10;Description automatically generated with medium confidence">
            <a:extLst>
              <a:ext uri="{FF2B5EF4-FFF2-40B4-BE49-F238E27FC236}">
                <a16:creationId xmlns:a16="http://schemas.microsoft.com/office/drawing/2014/main" id="{FBAAD736-6666-4577-9642-2875176BA031}"/>
              </a:ext>
            </a:extLst>
          </p:cNvPr>
          <p:cNvPicPr>
            <a:picLocks noChangeAspect="1"/>
          </p:cNvPicPr>
          <p:nvPr/>
        </p:nvPicPr>
        <p:blipFill rotWithShape="1">
          <a:blip r:embed="rId3">
            <a:extLst>
              <a:ext uri="{28A0092B-C50C-407E-A947-70E740481C1C}">
                <a14:useLocalDpi xmlns:a14="http://schemas.microsoft.com/office/drawing/2010/main" val="0"/>
              </a:ext>
            </a:extLst>
          </a:blip>
          <a:srcRect b="8215"/>
          <a:stretch/>
        </p:blipFill>
        <p:spPr>
          <a:xfrm>
            <a:off x="1136348" y="225468"/>
            <a:ext cx="6228956" cy="6300591"/>
          </a:xfrm>
          <a:prstGeom prst="rect">
            <a:avLst/>
          </a:prstGeom>
        </p:spPr>
      </p:pic>
      <p:sp>
        <p:nvSpPr>
          <p:cNvPr id="8" name="Rectangle 7"/>
          <p:cNvSpPr/>
          <p:nvPr/>
        </p:nvSpPr>
        <p:spPr>
          <a:xfrm>
            <a:off x="7554138" y="2273608"/>
            <a:ext cx="3159432" cy="3940925"/>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sz="2400" b="1" i="1" dirty="0">
                <a:highlight>
                  <a:srgbClr val="FFFF00"/>
                </a:highlight>
                <a:latin typeface="Times New Roman" panose="02020603050405020304" pitchFamily="18" charset="0"/>
                <a:cs typeface="Times New Roman" panose="02020603050405020304" pitchFamily="18" charset="0"/>
              </a:rPr>
              <a:t>***Important to tell us how you are applying!***</a:t>
            </a:r>
          </a:p>
        </p:txBody>
      </p:sp>
    </p:spTree>
    <p:extLst>
      <p:ext uri="{BB962C8B-B14F-4D97-AF65-F5344CB8AC3E}">
        <p14:creationId xmlns:p14="http://schemas.microsoft.com/office/powerpoint/2010/main" val="3020374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2616" y="962902"/>
            <a:ext cx="4176384" cy="2380828"/>
          </a:xfrm>
        </p:spPr>
        <p:txBody>
          <a:bodyPr vert="horz" lIns="91440" tIns="45720" rIns="91440" bIns="0" rtlCol="0" anchor="b">
            <a:normAutofit/>
          </a:bodyPr>
          <a:lstStyle/>
          <a:p>
            <a:r>
              <a:rPr lang="en-US" sz="4800" dirty="0">
                <a:latin typeface="Times New Roman" panose="02020603050405020304" pitchFamily="18" charset="0"/>
                <a:cs typeface="Times New Roman" panose="02020603050405020304" pitchFamily="18" charset="0"/>
              </a:rPr>
              <a:t>Submission Types</a:t>
            </a:r>
          </a:p>
        </p:txBody>
      </p:sp>
      <p:cxnSp>
        <p:nvCxnSpPr>
          <p:cNvPr id="20" name="Straight Connector 19">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p:cNvPicPr>
            <a:picLocks noChangeAspect="1"/>
          </p:cNvPicPr>
          <p:nvPr/>
        </p:nvPicPr>
        <p:blipFill rotWithShape="1">
          <a:blip r:embed="rId4"/>
          <a:srcRect t="3876" r="1" b="1"/>
          <a:stretch/>
        </p:blipFill>
        <p:spPr>
          <a:xfrm>
            <a:off x="5624096" y="137786"/>
            <a:ext cx="6263103" cy="5849655"/>
          </a:xfrm>
          <a:prstGeom prst="rect">
            <a:avLst/>
          </a:prstGeom>
        </p:spPr>
      </p:pic>
      <p:pic>
        <p:nvPicPr>
          <p:cNvPr id="22" name="Picture 21">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21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“Colleges I’m Applying to” Dashboard</a:t>
            </a:r>
          </a:p>
        </p:txBody>
      </p:sp>
      <p:pic>
        <p:nvPicPr>
          <p:cNvPr id="6" name="Content Placeholder 5"/>
          <p:cNvPicPr>
            <a:picLocks noGrp="1" noChangeAspect="1"/>
          </p:cNvPicPr>
          <p:nvPr>
            <p:ph idx="1"/>
          </p:nvPr>
        </p:nvPicPr>
        <p:blipFill>
          <a:blip r:embed="rId3"/>
          <a:stretch>
            <a:fillRect/>
          </a:stretch>
        </p:blipFill>
        <p:spPr>
          <a:xfrm>
            <a:off x="648605" y="2630466"/>
            <a:ext cx="10894790" cy="3297106"/>
          </a:xfrm>
          <a:prstGeom prst="rect">
            <a:avLst/>
          </a:prstGeom>
        </p:spPr>
      </p:pic>
    </p:spTree>
    <p:extLst>
      <p:ext uri="{BB962C8B-B14F-4D97-AF65-F5344CB8AC3E}">
        <p14:creationId xmlns:p14="http://schemas.microsoft.com/office/powerpoint/2010/main" val="4145867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855482"/>
            <a:ext cx="8761413" cy="898674"/>
          </a:xfrm>
        </p:spPr>
        <p:txBody>
          <a:bodyPr anchor="b">
            <a:normAutofit/>
          </a:bodyPr>
          <a:lstStyle/>
          <a:p>
            <a:r>
              <a:rPr lang="en-US" sz="4000" b="1" dirty="0">
                <a:solidFill>
                  <a:schemeClr val="tx2"/>
                </a:solidFill>
                <a:latin typeface="Times New Roman" panose="02020603050405020304" pitchFamily="18" charset="0"/>
                <a:cs typeface="Times New Roman" panose="02020603050405020304" pitchFamily="18" charset="0"/>
              </a:rPr>
              <a:t>Common App</a:t>
            </a:r>
          </a:p>
        </p:txBody>
      </p:sp>
      <p:sp>
        <p:nvSpPr>
          <p:cNvPr id="3" name="Content Placeholder 2"/>
          <p:cNvSpPr>
            <a:spLocks noGrp="1"/>
          </p:cNvSpPr>
          <p:nvPr>
            <p:ph idx="1"/>
          </p:nvPr>
        </p:nvSpPr>
        <p:spPr>
          <a:xfrm>
            <a:off x="1154954" y="2079173"/>
            <a:ext cx="9968658" cy="3730689"/>
          </a:xfrm>
        </p:spPr>
        <p:txBody>
          <a:bodyPr anchor="ctr">
            <a:normAutofit lnSpcReduction="10000"/>
          </a:bodyPr>
          <a:lstStyle/>
          <a:p>
            <a:r>
              <a:rPr lang="en-US" sz="1700" dirty="0">
                <a:solidFill>
                  <a:schemeClr val="tx1"/>
                </a:solidFill>
                <a:latin typeface="Times New Roman" panose="02020603050405020304" pitchFamily="18" charset="0"/>
                <a:cs typeface="Times New Roman" panose="02020603050405020304" pitchFamily="18" charset="0"/>
              </a:rPr>
              <a:t>The Common App is an undergraduate college admission application that applicants may use to apply to any of the 500+ member colleges and universities.</a:t>
            </a:r>
          </a:p>
          <a:p>
            <a:r>
              <a:rPr lang="en-US" sz="1700" b="1" dirty="0">
                <a:solidFill>
                  <a:schemeClr val="tx1"/>
                </a:solidFill>
                <a:latin typeface="Times New Roman" panose="02020603050405020304" pitchFamily="18" charset="0"/>
                <a:cs typeface="Times New Roman" panose="02020603050405020304" pitchFamily="18" charset="0"/>
              </a:rPr>
              <a:t>If a school uses Common App, use Common App. </a:t>
            </a:r>
          </a:p>
          <a:p>
            <a:r>
              <a:rPr lang="en-US" sz="1700" dirty="0">
                <a:solidFill>
                  <a:schemeClr val="tx1"/>
                </a:solidFill>
                <a:latin typeface="Times New Roman" panose="02020603050405020304" pitchFamily="18" charset="0"/>
                <a:cs typeface="Times New Roman" panose="02020603050405020304" pitchFamily="18" charset="0"/>
              </a:rPr>
              <a:t>You can access the Common App by going to </a:t>
            </a:r>
            <a:r>
              <a:rPr lang="en-US" sz="1700" b="1" dirty="0">
                <a:solidFill>
                  <a:schemeClr val="tx1"/>
                </a:solidFill>
                <a:latin typeface="Times New Roman" panose="02020603050405020304" pitchFamily="18" charset="0"/>
                <a:cs typeface="Times New Roman" panose="02020603050405020304" pitchFamily="18" charset="0"/>
              </a:rPr>
              <a:t>www.commonapp.org </a:t>
            </a:r>
          </a:p>
          <a:p>
            <a:r>
              <a:rPr lang="en-US" sz="1700" dirty="0">
                <a:solidFill>
                  <a:schemeClr val="tx1"/>
                </a:solidFill>
                <a:latin typeface="Times New Roman" panose="02020603050405020304" pitchFamily="18" charset="0"/>
                <a:cs typeface="Times New Roman" panose="02020603050405020304" pitchFamily="18" charset="0"/>
              </a:rPr>
              <a:t>Some schools are Common App exclusive, which means they do not accept any application other than the Common App. Some schools accept both the Common App and their own individualized, web-based application or the Coalition Application. </a:t>
            </a:r>
          </a:p>
          <a:p>
            <a:r>
              <a:rPr lang="en-US" sz="1700" dirty="0">
                <a:solidFill>
                  <a:schemeClr val="tx1"/>
                </a:solidFill>
                <a:latin typeface="Times New Roman" panose="02020603050405020304" pitchFamily="18" charset="0"/>
                <a:cs typeface="Times New Roman" panose="02020603050405020304" pitchFamily="18" charset="0"/>
              </a:rPr>
              <a:t>Of course, this does not apply for schools who do not accept the Common App. To view the 500 schools that accept the Common App, check out the members page of the Common App website.</a:t>
            </a:r>
          </a:p>
          <a:p>
            <a:r>
              <a:rPr lang="en-US" sz="1700" dirty="0">
                <a:solidFill>
                  <a:schemeClr val="tx1"/>
                </a:solidFill>
                <a:latin typeface="Times New Roman" panose="02020603050405020304" pitchFamily="18" charset="0"/>
                <a:cs typeface="Times New Roman" panose="02020603050405020304" pitchFamily="18" charset="0"/>
              </a:rPr>
              <a:t>Limit your Common App to 20 school maximum if possible. </a:t>
            </a:r>
          </a:p>
        </p:txBody>
      </p:sp>
    </p:spTree>
    <p:extLst>
      <p:ext uri="{BB962C8B-B14F-4D97-AF65-F5344CB8AC3E}">
        <p14:creationId xmlns:p14="http://schemas.microsoft.com/office/powerpoint/2010/main" val="180507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804519"/>
            <a:ext cx="9603275" cy="1049235"/>
          </a:xfrm>
        </p:spPr>
        <p:txBody>
          <a:bodyPr>
            <a:normAutofit/>
          </a:bodyPr>
          <a:lstStyle/>
          <a:p>
            <a:r>
              <a:rPr lang="en-US" sz="3600" b="1" dirty="0">
                <a:latin typeface="Times New Roman" panose="02020603050405020304" pitchFamily="18" charset="0"/>
                <a:cs typeface="Times New Roman" panose="02020603050405020304" pitchFamily="18" charset="0"/>
              </a:rPr>
              <a:t>Who is your school counselor?</a:t>
            </a:r>
          </a:p>
        </p:txBody>
      </p:sp>
      <p:cxnSp>
        <p:nvCxnSpPr>
          <p:cNvPr id="26" name="Straight Connector 25">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8" name="Rectangle 27">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1E01F9F5-8F4B-BC37-23FC-353D1B0643F2}"/>
              </a:ext>
            </a:extLst>
          </p:cNvPr>
          <p:cNvGraphicFramePr>
            <a:graphicFrameLocks noGrp="1"/>
          </p:cNvGraphicFramePr>
          <p:nvPr>
            <p:ph idx="1"/>
            <p:extLst>
              <p:ext uri="{D42A27DB-BD31-4B8C-83A1-F6EECF244321}">
                <p14:modId xmlns:p14="http://schemas.microsoft.com/office/powerpoint/2010/main" val="1253416909"/>
              </p:ext>
            </p:extLst>
          </p:nvPr>
        </p:nvGraphicFramePr>
        <p:xfrm>
          <a:off x="1450975" y="2019475"/>
          <a:ext cx="9604375" cy="4406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2989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23049"/>
            <a:ext cx="8229600" cy="834932"/>
          </a:xfrm>
        </p:spPr>
        <p:txBody>
          <a:bodyPr>
            <a:normAutofit/>
          </a:bodyPr>
          <a:lstStyle/>
          <a:p>
            <a:r>
              <a:rPr lang="en-US" sz="4800" b="1" dirty="0">
                <a:latin typeface="Times New Roman" panose="02020603050405020304" pitchFamily="18" charset="0"/>
                <a:cs typeface="Times New Roman" panose="02020603050405020304" pitchFamily="18" charset="0"/>
              </a:rPr>
              <a:t>Common App Matching</a:t>
            </a:r>
          </a:p>
        </p:txBody>
      </p:sp>
      <p:sp>
        <p:nvSpPr>
          <p:cNvPr id="3" name="Content Placeholder 2"/>
          <p:cNvSpPr>
            <a:spLocks noGrp="1"/>
          </p:cNvSpPr>
          <p:nvPr>
            <p:ph idx="1"/>
          </p:nvPr>
        </p:nvSpPr>
        <p:spPr>
          <a:xfrm>
            <a:off x="1846730" y="2294965"/>
            <a:ext cx="8498541" cy="4195483"/>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For Common App schools, students are required to match their Common App and Naviance Student accounts. </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order to match the Common App account, students must first complete the following steps in their Common App account: </a:t>
            </a:r>
          </a:p>
          <a:p>
            <a:pPr lvl="1"/>
            <a:r>
              <a:rPr lang="en-US" dirty="0">
                <a:latin typeface="Times New Roman" panose="02020603050405020304" pitchFamily="18" charset="0"/>
                <a:cs typeface="Times New Roman" panose="02020603050405020304" pitchFamily="18" charset="0"/>
              </a:rPr>
              <a:t>Complete the Education section of your Common Application </a:t>
            </a:r>
          </a:p>
          <a:p>
            <a:pPr lvl="1"/>
            <a:r>
              <a:rPr lang="en-US" dirty="0">
                <a:latin typeface="Times New Roman" panose="02020603050405020304" pitchFamily="18" charset="0"/>
                <a:cs typeface="Times New Roman" panose="02020603050405020304" pitchFamily="18" charset="0"/>
              </a:rPr>
              <a:t>Add at least one college to My Colleges tab </a:t>
            </a:r>
          </a:p>
          <a:p>
            <a:pPr lvl="1"/>
            <a:r>
              <a:rPr lang="en-US" dirty="0">
                <a:latin typeface="Times New Roman" panose="02020603050405020304" pitchFamily="18" charset="0"/>
                <a:cs typeface="Times New Roman" panose="02020603050405020304" pitchFamily="18" charset="0"/>
              </a:rPr>
              <a:t>Sign the FERPA Release Authorization </a:t>
            </a:r>
          </a:p>
          <a:p>
            <a:pPr marL="0" indent="0">
              <a:buNone/>
            </a:pPr>
            <a:r>
              <a:rPr lang="en-US" b="1" dirty="0">
                <a:highlight>
                  <a:srgbClr val="FFFF00"/>
                </a:highlight>
                <a:latin typeface="Times New Roman" panose="02020603050405020304" pitchFamily="18" charset="0"/>
                <a:cs typeface="Times New Roman" panose="02020603050405020304" pitchFamily="18" charset="0"/>
                <a:hlinkClick r:id="rId2"/>
              </a:rPr>
              <a:t>Click</a:t>
            </a:r>
            <a:r>
              <a:rPr lang="en-US" b="1" dirty="0">
                <a:latin typeface="Times New Roman" panose="02020603050405020304" pitchFamily="18" charset="0"/>
                <a:cs typeface="Times New Roman" panose="02020603050405020304" pitchFamily="18" charset="0"/>
              </a:rPr>
              <a:t> to watch video on common app matching.</a:t>
            </a:r>
          </a:p>
          <a:p>
            <a:pPr marL="0" indent="0">
              <a:buNone/>
            </a:pPr>
            <a:endParaRPr lang="en-US" dirty="0"/>
          </a:p>
        </p:txBody>
      </p:sp>
      <p:pic>
        <p:nvPicPr>
          <p:cNvPr id="4" name="Picture 3"/>
          <p:cNvPicPr>
            <a:picLocks noChangeAspect="1"/>
          </p:cNvPicPr>
          <p:nvPr/>
        </p:nvPicPr>
        <p:blipFill>
          <a:blip r:embed="rId3"/>
          <a:stretch>
            <a:fillRect/>
          </a:stretch>
        </p:blipFill>
        <p:spPr>
          <a:xfrm>
            <a:off x="9595788" y="5609908"/>
            <a:ext cx="749482" cy="822960"/>
          </a:xfrm>
          <a:prstGeom prst="rect">
            <a:avLst/>
          </a:prstGeom>
        </p:spPr>
      </p:pic>
      <p:pic>
        <p:nvPicPr>
          <p:cNvPr id="5" name="Picture 4"/>
          <p:cNvPicPr>
            <a:picLocks noChangeAspect="1"/>
          </p:cNvPicPr>
          <p:nvPr/>
        </p:nvPicPr>
        <p:blipFill>
          <a:blip r:embed="rId4"/>
          <a:stretch>
            <a:fillRect/>
          </a:stretch>
        </p:blipFill>
        <p:spPr>
          <a:xfrm>
            <a:off x="1715063" y="2784048"/>
            <a:ext cx="8761874" cy="1608658"/>
          </a:xfrm>
          <a:prstGeom prst="rect">
            <a:avLst/>
          </a:prstGeom>
        </p:spPr>
      </p:pic>
    </p:spTree>
    <p:extLst>
      <p:ext uri="{BB962C8B-B14F-4D97-AF65-F5344CB8AC3E}">
        <p14:creationId xmlns:p14="http://schemas.microsoft.com/office/powerpoint/2010/main" val="72434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3AE5-197D-4531-AC9B-0E578FBCF001}"/>
              </a:ext>
            </a:extLst>
          </p:cNvPr>
          <p:cNvSpPr>
            <a:spLocks noGrp="1"/>
          </p:cNvSpPr>
          <p:nvPr>
            <p:ph type="title"/>
          </p:nvPr>
        </p:nvSpPr>
        <p:spPr/>
        <p:txBody>
          <a:bodyPr>
            <a:normAutofit fontScale="90000"/>
          </a:bodyPr>
          <a:lstStyle/>
          <a:p>
            <a:r>
              <a:rPr lang="en-US" sz="3600" b="1" dirty="0">
                <a:latin typeface="Times New Roman" panose="02020603050405020304" pitchFamily="18" charset="0"/>
                <a:cs typeface="Times New Roman" panose="02020603050405020304" pitchFamily="18" charset="0"/>
              </a:rPr>
              <a:t>Georgia Colleges Using Common App</a:t>
            </a:r>
          </a:p>
        </p:txBody>
      </p:sp>
      <p:sp>
        <p:nvSpPr>
          <p:cNvPr id="13" name="Content Placeholder 2">
            <a:extLst>
              <a:ext uri="{FF2B5EF4-FFF2-40B4-BE49-F238E27FC236}">
                <a16:creationId xmlns:a16="http://schemas.microsoft.com/office/drawing/2014/main" id="{96996440-ED7C-4562-B939-55959E8BB9E8}"/>
              </a:ext>
            </a:extLst>
          </p:cNvPr>
          <p:cNvSpPr txBox="1">
            <a:spLocks/>
          </p:cNvSpPr>
          <p:nvPr/>
        </p:nvSpPr>
        <p:spPr>
          <a:xfrm>
            <a:off x="1127342" y="2066795"/>
            <a:ext cx="4264465" cy="3953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Agnes Scott College</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Augusta University</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Berry College</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Brenau University</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Clark Atlanta University</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Covenant College</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Emory University</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Georgia College</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Georgia Tech</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Georgia State University</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Kennesaw State University</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
        <p:nvSpPr>
          <p:cNvPr id="15" name="Content Placeholder 2">
            <a:extLst>
              <a:ext uri="{FF2B5EF4-FFF2-40B4-BE49-F238E27FC236}">
                <a16:creationId xmlns:a16="http://schemas.microsoft.com/office/drawing/2014/main" id="{BFA05A7E-A82C-4529-ADE4-348C99FB4B6B}"/>
              </a:ext>
            </a:extLst>
          </p:cNvPr>
          <p:cNvSpPr txBox="1">
            <a:spLocks/>
          </p:cNvSpPr>
          <p:nvPr/>
        </p:nvSpPr>
        <p:spPr>
          <a:xfrm>
            <a:off x="6096000" y="2066795"/>
            <a:ext cx="4676384" cy="39530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Mercer University</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Morehouse College</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Oglethorpe University</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Piedmont University</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Savannah College of Art and Design</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Savannah State University</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Spelman College</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University of Georgia</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University of North Georgia</a:t>
            </a:r>
          </a:p>
          <a:p>
            <a:pPr marL="342900" marR="0" lvl="0" indent="-342900" algn="l" defTabSz="457200" rtl="0" eaLnBrk="1" fontAlgn="auto" latinLnBrk="0" hangingPunct="1">
              <a:lnSpc>
                <a:spcPct val="115000"/>
              </a:lnSpc>
              <a:spcBef>
                <a:spcPts val="0"/>
              </a:spcBef>
              <a:spcAft>
                <a:spcPts val="0"/>
              </a:spcAft>
              <a:buClr>
                <a:srgbClr val="ACD433"/>
              </a:buClr>
              <a:buSzPct val="80000"/>
              <a:buFont typeface="Courier New" panose="02070309020205020404" pitchFamily="49" charset="0"/>
              <a:buChar char="o"/>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Times New Roman" panose="02020603050405020304" pitchFamily="18" charset="0"/>
                <a:ea typeface="Calibri" panose="020F0502020204030204" pitchFamily="34" charset="0"/>
                <a:cs typeface="Times New Roman" panose="02020603050405020304" pitchFamily="18" charset="0"/>
              </a:rPr>
              <a:t>Wesleyan College</a:t>
            </a:r>
          </a:p>
        </p:txBody>
      </p:sp>
    </p:spTree>
    <p:extLst>
      <p:ext uri="{BB962C8B-B14F-4D97-AF65-F5344CB8AC3E}">
        <p14:creationId xmlns:p14="http://schemas.microsoft.com/office/powerpoint/2010/main" val="3131821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4239"/>
            <a:ext cx="8229600" cy="801127"/>
          </a:xfrm>
        </p:spPr>
        <p:txBody>
          <a:bodyPr>
            <a:normAutofit fontScale="90000"/>
          </a:bodyPr>
          <a:lstStyle/>
          <a:p>
            <a:r>
              <a:rPr lang="en-US" sz="4800" b="1" dirty="0">
                <a:latin typeface="Times New Roman" panose="02020603050405020304" pitchFamily="18" charset="0"/>
                <a:cs typeface="Times New Roman" panose="02020603050405020304" pitchFamily="18" charset="0"/>
              </a:rPr>
              <a:t>Non-Common App Schools</a:t>
            </a:r>
          </a:p>
        </p:txBody>
      </p:sp>
      <p:sp>
        <p:nvSpPr>
          <p:cNvPr id="3" name="Content Placeholder 2"/>
          <p:cNvSpPr>
            <a:spLocks noGrp="1"/>
          </p:cNvSpPr>
          <p:nvPr>
            <p:ph idx="1"/>
          </p:nvPr>
        </p:nvSpPr>
        <p:spPr>
          <a:xfrm>
            <a:off x="1686942" y="1984467"/>
            <a:ext cx="8398597" cy="3989294"/>
          </a:xfrm>
        </p:spPr>
        <p:txBody>
          <a:bodyPr>
            <a:normAutofit fontScale="92500"/>
          </a:bodyPr>
          <a:lstStyle/>
          <a:p>
            <a:r>
              <a:rPr lang="en-US" dirty="0">
                <a:latin typeface="Times New Roman" panose="02020603050405020304" pitchFamily="18" charset="0"/>
                <a:cs typeface="Times New Roman" panose="02020603050405020304" pitchFamily="18" charset="0"/>
              </a:rPr>
              <a:t>Some colleges and universities have opted not to accept the Common Application or Coalition. </a:t>
            </a:r>
          </a:p>
          <a:p>
            <a:r>
              <a:rPr lang="en-US" dirty="0">
                <a:latin typeface="Times New Roman" panose="02020603050405020304" pitchFamily="18" charset="0"/>
                <a:cs typeface="Times New Roman" panose="02020603050405020304" pitchFamily="18" charset="0"/>
              </a:rPr>
              <a:t>Instead, they have created their own individual applications that, in most cases, are web-based and can be found via the school’s undergraduate admissions website.</a:t>
            </a:r>
          </a:p>
          <a:p>
            <a:r>
              <a:rPr lang="en-US" dirty="0">
                <a:latin typeface="Times New Roman" panose="02020603050405020304" pitchFamily="18" charset="0"/>
                <a:cs typeface="Times New Roman" panose="02020603050405020304" pitchFamily="18" charset="0"/>
              </a:rPr>
              <a:t>Just because a school does not accept the Common App does not mean that they do not accept the transmission of important documents, like letters of recommendation and academic transcripts, through Naviance. </a:t>
            </a:r>
          </a:p>
          <a:p>
            <a:r>
              <a:rPr lang="en-US" dirty="0">
                <a:latin typeface="Times New Roman" panose="02020603050405020304" pitchFamily="18" charset="0"/>
                <a:cs typeface="Times New Roman" panose="02020603050405020304" pitchFamily="18" charset="0"/>
              </a:rPr>
              <a:t>When a non-Common App school allows us to submit documents through Naviance, it is called Direct to Institution. A Direct to Institution school is designated by this symbol.</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0780" y="5412065"/>
            <a:ext cx="760020" cy="7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038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r>
              <a:rPr lang="en-US" sz="2000">
                <a:solidFill>
                  <a:srgbClr val="FFFFFF"/>
                </a:solidFill>
              </a:rPr>
              <a:t>Teacher Recommendations</a:t>
            </a:r>
          </a:p>
        </p:txBody>
      </p:sp>
      <p:sp>
        <p:nvSpPr>
          <p:cNvPr id="3" name="Content Placeholder 2"/>
          <p:cNvSpPr>
            <a:spLocks noGrp="1"/>
          </p:cNvSpPr>
          <p:nvPr>
            <p:ph idx="1"/>
          </p:nvPr>
        </p:nvSpPr>
        <p:spPr>
          <a:xfrm>
            <a:off x="4647156" y="613775"/>
            <a:ext cx="7027102" cy="5542767"/>
          </a:xfrm>
        </p:spPr>
        <p:txBody>
          <a:bodyPr anchor="t">
            <a:normAutofit/>
          </a:bodyPr>
          <a:lstStyle/>
          <a:p>
            <a:pPr>
              <a:lnSpc>
                <a:spcPct val="110000"/>
              </a:lnSpc>
            </a:pPr>
            <a:r>
              <a:rPr lang="en-US" sz="1800" dirty="0">
                <a:latin typeface="Times New Roman" panose="02020603050405020304" pitchFamily="18" charset="0"/>
                <a:cs typeface="Times New Roman" panose="02020603050405020304" pitchFamily="18" charset="0"/>
              </a:rPr>
              <a:t>Allow </a:t>
            </a:r>
            <a:r>
              <a:rPr lang="en-US" sz="1800" b="1" u="sng" dirty="0">
                <a:latin typeface="Times New Roman" panose="02020603050405020304" pitchFamily="18" charset="0"/>
                <a:cs typeface="Times New Roman" panose="02020603050405020304" pitchFamily="18" charset="0"/>
              </a:rPr>
              <a:t>at least 3-4 weeks</a:t>
            </a:r>
            <a:r>
              <a:rPr lang="en-US" sz="1800" dirty="0">
                <a:latin typeface="Times New Roman" panose="02020603050405020304" pitchFamily="18" charset="0"/>
                <a:cs typeface="Times New Roman" panose="02020603050405020304" pitchFamily="18" charset="0"/>
              </a:rPr>
              <a:t> for teachers to complete their recommendation portion of your application!</a:t>
            </a:r>
          </a:p>
          <a:p>
            <a:pPr>
              <a:lnSpc>
                <a:spcPct val="110000"/>
              </a:lnSpc>
            </a:pPr>
            <a:r>
              <a:rPr lang="en-US" sz="1800" b="1" dirty="0">
                <a:latin typeface="Times New Roman" panose="02020603050405020304" pitchFamily="18" charset="0"/>
                <a:cs typeface="Times New Roman" panose="02020603050405020304" pitchFamily="18" charset="0"/>
              </a:rPr>
              <a:t>ASK EARLY!!! </a:t>
            </a:r>
          </a:p>
          <a:p>
            <a:pPr>
              <a:lnSpc>
                <a:spcPct val="110000"/>
              </a:lnSpc>
            </a:pPr>
            <a:r>
              <a:rPr lang="en-US" sz="1800" dirty="0">
                <a:latin typeface="Times New Roman" panose="02020603050405020304" pitchFamily="18" charset="0"/>
                <a:cs typeface="Times New Roman" panose="02020603050405020304" pitchFamily="18" charset="0"/>
              </a:rPr>
              <a:t>Students “invite” their teachers to upload and send letters of recommendation in two steps: </a:t>
            </a:r>
          </a:p>
          <a:p>
            <a:pPr marL="731520" lvl="1" indent="-457200">
              <a:lnSpc>
                <a:spcPct val="110000"/>
              </a:lnSpc>
              <a:buFont typeface="+mj-lt"/>
              <a:buAutoNum type="arabicPeriod"/>
            </a:pPr>
            <a:r>
              <a:rPr lang="en-US" dirty="0">
                <a:latin typeface="Times New Roman" panose="02020603050405020304" pitchFamily="18" charset="0"/>
                <a:cs typeface="Times New Roman" panose="02020603050405020304" pitchFamily="18" charset="0"/>
              </a:rPr>
              <a:t>Provide teachers with a copy of your recommendation packet with a list of schools to which you are asking the teacher to write.</a:t>
            </a:r>
          </a:p>
          <a:p>
            <a:pPr marL="731520" lvl="1" indent="-457200">
              <a:lnSpc>
                <a:spcPct val="110000"/>
              </a:lnSpc>
              <a:buFont typeface="+mj-lt"/>
              <a:buAutoNum type="arabicPeriod"/>
            </a:pPr>
            <a:r>
              <a:rPr lang="en-US" dirty="0">
                <a:latin typeface="Times New Roman" panose="02020603050405020304" pitchFamily="18" charset="0"/>
                <a:cs typeface="Times New Roman" panose="02020603050405020304" pitchFamily="18" charset="0"/>
              </a:rPr>
              <a:t>Add the request digitally under your “Colleges I’m Applying To” tab. </a:t>
            </a:r>
          </a:p>
          <a:p>
            <a:pPr marL="731520" lvl="1" indent="-457200">
              <a:lnSpc>
                <a:spcPct val="110000"/>
              </a:lnSpc>
              <a:buFont typeface="+mj-lt"/>
              <a:buAutoNum type="arabicPeriod"/>
            </a:pPr>
            <a:r>
              <a:rPr lang="en-US" b="1" dirty="0">
                <a:latin typeface="Times New Roman" panose="02020603050405020304" pitchFamily="18" charset="0"/>
                <a:cs typeface="Times New Roman" panose="02020603050405020304" pitchFamily="18" charset="0"/>
              </a:rPr>
              <a:t>IMPORTANT: ASSIGN YOUR TEACHERS TO SPECIFIC SCHOOLS, NOT “All Applications” </a:t>
            </a:r>
          </a:p>
          <a:p>
            <a:pPr marL="1188720" lvl="4" indent="0">
              <a:lnSpc>
                <a:spcPct val="110000"/>
              </a:lnSpc>
              <a:buNone/>
            </a:pPr>
            <a:r>
              <a:rPr lang="en-US" sz="1800" dirty="0">
                <a:latin typeface="Times New Roman" panose="02020603050405020304" pitchFamily="18" charset="0"/>
                <a:cs typeface="Times New Roman" panose="02020603050405020304" pitchFamily="18" charset="0"/>
              </a:rPr>
              <a:t>-It is your responsibility to research which schools require a letter of recommendation on their website.</a:t>
            </a:r>
          </a:p>
          <a:p>
            <a:pPr marL="1188720" lvl="4" indent="0">
              <a:lnSpc>
                <a:spcPct val="110000"/>
              </a:lnSpc>
              <a:buNone/>
            </a:pPr>
            <a:r>
              <a:rPr lang="en-US" sz="1800" dirty="0">
                <a:latin typeface="Times New Roman" panose="02020603050405020304" pitchFamily="18" charset="0"/>
                <a:cs typeface="Times New Roman" panose="02020603050405020304" pitchFamily="18" charset="0"/>
              </a:rPr>
              <a:t>-If they do not ask for a letter of recommendation, they do not use it in the admissions process. </a:t>
            </a:r>
            <a:r>
              <a:rPr lang="en-US" sz="1800" b="1" i="1" dirty="0">
                <a:latin typeface="Times New Roman" panose="02020603050405020304" pitchFamily="18" charset="0"/>
                <a:cs typeface="Times New Roman" panose="02020603050405020304" pitchFamily="18" charset="0"/>
              </a:rPr>
              <a:t>DO NOT ASK YOUR TEACHER FOR ONE IF THIS IS THE CASE!</a:t>
            </a:r>
          </a:p>
        </p:txBody>
      </p:sp>
    </p:spTree>
    <p:extLst>
      <p:ext uri="{BB962C8B-B14F-4D97-AF65-F5344CB8AC3E}">
        <p14:creationId xmlns:p14="http://schemas.microsoft.com/office/powerpoint/2010/main" val="3335571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867658"/>
          </a:xfrm>
        </p:spPr>
        <p:txBody>
          <a:bodyPr>
            <a:normAutofit/>
          </a:bodyPr>
          <a:lstStyle/>
          <a:p>
            <a:r>
              <a:rPr lang="en-US" sz="2800" b="1" dirty="0">
                <a:latin typeface="Times New Roman" panose="02020603050405020304" pitchFamily="18" charset="0"/>
                <a:cs typeface="Times New Roman" panose="02020603050405020304" pitchFamily="18" charset="0"/>
              </a:rPr>
              <a:t>Adding Teacher Recommendation Requests on Naviance</a:t>
            </a:r>
          </a:p>
        </p:txBody>
      </p:sp>
      <p:pic>
        <p:nvPicPr>
          <p:cNvPr id="5" name="Content Placeholder 4"/>
          <p:cNvPicPr>
            <a:picLocks noGrp="1" noChangeAspect="1"/>
          </p:cNvPicPr>
          <p:nvPr>
            <p:ph idx="1"/>
          </p:nvPr>
        </p:nvPicPr>
        <p:blipFill rotWithShape="1">
          <a:blip r:embed="rId3"/>
          <a:srcRect r="727" b="8669"/>
          <a:stretch/>
        </p:blipFill>
        <p:spPr>
          <a:xfrm>
            <a:off x="809320" y="2041742"/>
            <a:ext cx="10689573" cy="4023392"/>
          </a:xfrm>
          <a:prstGeom prst="rect">
            <a:avLst/>
          </a:prstGeom>
        </p:spPr>
      </p:pic>
    </p:spTree>
    <p:extLst>
      <p:ext uri="{BB962C8B-B14F-4D97-AF65-F5344CB8AC3E}">
        <p14:creationId xmlns:p14="http://schemas.microsoft.com/office/powerpoint/2010/main" val="826448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Times New Roman" panose="02020603050405020304" pitchFamily="18" charset="0"/>
                <a:cs typeface="Times New Roman" panose="02020603050405020304" pitchFamily="18" charset="0"/>
              </a:rPr>
              <a:t>Tracking Teacher Recommendations</a:t>
            </a:r>
          </a:p>
        </p:txBody>
      </p:sp>
      <p:pic>
        <p:nvPicPr>
          <p:cNvPr id="1028" name="Picture 4">
            <a:extLst>
              <a:ext uri="{FF2B5EF4-FFF2-40B4-BE49-F238E27FC236}">
                <a16:creationId xmlns:a16="http://schemas.microsoft.com/office/drawing/2014/main" id="{8A41D9A8-AED2-4EBE-83FE-561E09D4E3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41534" y="2288381"/>
            <a:ext cx="8818324" cy="3611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968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Times New Roman" panose="02020603050405020304" pitchFamily="18" charset="0"/>
                <a:cs typeface="Times New Roman" panose="02020603050405020304" pitchFamily="18" charset="0"/>
              </a:rPr>
              <a:t>Counselor Recommendations/</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Secondary School Reports</a:t>
            </a:r>
          </a:p>
        </p:txBody>
      </p:sp>
      <p:sp>
        <p:nvSpPr>
          <p:cNvPr id="3" name="Content Placeholder 2"/>
          <p:cNvSpPr>
            <a:spLocks noGrp="1"/>
          </p:cNvSpPr>
          <p:nvPr>
            <p:ph idx="1"/>
          </p:nvPr>
        </p:nvSpPr>
        <p:spPr>
          <a:xfrm>
            <a:off x="1893518" y="1966587"/>
            <a:ext cx="8229600" cy="3840164"/>
          </a:xfrm>
        </p:spPr>
        <p:txBody>
          <a:bodyPr>
            <a:normAutofit/>
          </a:bodyPr>
          <a:lstStyle/>
          <a:p>
            <a:r>
              <a:rPr lang="en-US" sz="2400" dirty="0">
                <a:latin typeface="Times New Roman" panose="02020603050405020304" pitchFamily="18" charset="0"/>
                <a:cs typeface="Times New Roman" panose="02020603050405020304" pitchFamily="18" charset="0"/>
              </a:rPr>
              <a:t>Please request your recommendation at least 2-3 weeks before the due date for counselors to complete their recommendation portion of your application! </a:t>
            </a:r>
          </a:p>
          <a:p>
            <a:r>
              <a:rPr lang="en-US" sz="2400" dirty="0">
                <a:latin typeface="Times New Roman" panose="02020603050405020304" pitchFamily="18" charset="0"/>
                <a:cs typeface="Times New Roman" panose="02020603050405020304" pitchFamily="18" charset="0"/>
              </a:rPr>
              <a:t>Please submit a Senior Biography form in detail to your counselor. The senior biography is located on the North Cobb counseling website under Seniors. </a:t>
            </a:r>
          </a:p>
          <a:p>
            <a:r>
              <a:rPr lang="en-US" sz="2400" dirty="0">
                <a:latin typeface="Times New Roman" panose="02020603050405020304" pitchFamily="18" charset="0"/>
                <a:cs typeface="Times New Roman" panose="02020603050405020304" pitchFamily="18" charset="0"/>
              </a:rPr>
              <a:t>Please let your counselor know if the recommendation is for all your schools listed or just one. </a:t>
            </a:r>
          </a:p>
        </p:txBody>
      </p:sp>
    </p:spTree>
    <p:extLst>
      <p:ext uri="{BB962C8B-B14F-4D97-AF65-F5344CB8AC3E}">
        <p14:creationId xmlns:p14="http://schemas.microsoft.com/office/powerpoint/2010/main" val="632611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r>
              <a:rPr lang="en-US" sz="2800" b="1" dirty="0">
                <a:solidFill>
                  <a:srgbClr val="FFFFFF"/>
                </a:solidFill>
                <a:latin typeface="Times New Roman" panose="02020603050405020304" pitchFamily="18" charset="0"/>
                <a:cs typeface="Times New Roman" panose="02020603050405020304" pitchFamily="18" charset="0"/>
              </a:rPr>
              <a:t>Requesting Transcripts</a:t>
            </a:r>
          </a:p>
        </p:txBody>
      </p:sp>
      <p:sp>
        <p:nvSpPr>
          <p:cNvPr id="3" name="Content Placeholder 2"/>
          <p:cNvSpPr>
            <a:spLocks noGrp="1"/>
          </p:cNvSpPr>
          <p:nvPr>
            <p:ph idx="1"/>
          </p:nvPr>
        </p:nvSpPr>
        <p:spPr>
          <a:xfrm>
            <a:off x="4597052" y="601249"/>
            <a:ext cx="6989523" cy="5912285"/>
          </a:xfrm>
        </p:spPr>
        <p:txBody>
          <a:bodyPr anchor="t">
            <a:normAutofit fontScale="85000" lnSpcReduction="10000"/>
          </a:bodyPr>
          <a:lstStyle/>
          <a:p>
            <a:pPr fontAlgn="base">
              <a:lnSpc>
                <a:spcPct val="110000"/>
              </a:lnSpc>
            </a:pPr>
            <a:r>
              <a:rPr lang="en-US" sz="2400" dirty="0">
                <a:latin typeface="Times New Roman" panose="02020603050405020304" pitchFamily="18" charset="0"/>
                <a:cs typeface="Times New Roman" panose="02020603050405020304" pitchFamily="18" charset="0"/>
              </a:rPr>
              <a:t>1. Add college you are applying to Naviance. ​</a:t>
            </a:r>
          </a:p>
          <a:p>
            <a:pPr lvl="1" fontAlgn="base">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Log onto your Naviance student account.  ​</a:t>
            </a:r>
          </a:p>
          <a:p>
            <a:pPr lvl="1" fontAlgn="base">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Select the COLLEGES tab. ​</a:t>
            </a:r>
          </a:p>
          <a:p>
            <a:pPr lvl="1" fontAlgn="base">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COLLEGES select “Colleges I’m Applying To”​</a:t>
            </a:r>
          </a:p>
          <a:p>
            <a:pPr lvl="1" fontAlgn="base">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Click on “+”, add each college/university, including application information​</a:t>
            </a:r>
          </a:p>
          <a:p>
            <a:pPr lvl="1" fontAlgn="base">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Click “Add Application”​</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fontAlgn="base">
              <a:lnSpc>
                <a:spcPct val="110000"/>
              </a:lnSpc>
            </a:pPr>
            <a:r>
              <a:rPr lang="en-US" sz="2400" dirty="0">
                <a:latin typeface="Times New Roman" panose="02020603050405020304" pitchFamily="18" charset="0"/>
                <a:cs typeface="Times New Roman" panose="02020603050405020304" pitchFamily="18" charset="0"/>
              </a:rPr>
              <a:t>2. Come to the counseling office and fill out the transcript request form and pay $2 (cash) per ​transcript.​</a:t>
            </a:r>
          </a:p>
          <a:p>
            <a:pPr lvl="1" fontAlgn="base">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Common Application documents, you </a:t>
            </a:r>
            <a:r>
              <a:rPr lang="en-US" sz="2400" b="1" dirty="0">
                <a:latin typeface="Times New Roman" panose="02020603050405020304" pitchFamily="18" charset="0"/>
                <a:cs typeface="Times New Roman" panose="02020603050405020304" pitchFamily="18" charset="0"/>
              </a:rPr>
              <a:t>must MATCH your Common App </a:t>
            </a:r>
            <a:r>
              <a:rPr lang="en-US" sz="2400" dirty="0">
                <a:latin typeface="Times New Roman" panose="02020603050405020304" pitchFamily="18" charset="0"/>
                <a:cs typeface="Times New Roman" panose="02020603050405020304" pitchFamily="18" charset="0"/>
              </a:rPr>
              <a:t>account to your Naviance account before your counselor can send your transcript. </a:t>
            </a:r>
          </a:p>
          <a:p>
            <a:pPr lvl="1" fontAlgn="base">
              <a:lnSpc>
                <a:spcPct val="11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fontAlgn="base">
              <a:lnSpc>
                <a:spcPct val="110000"/>
              </a:lnSpc>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It is your responsibility to complete ALL parts of the above process, or transcripts will not be sent</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nSpc>
                <a:spcPct val="110000"/>
              </a:lnSpc>
            </a:pPr>
            <a:endParaRPr lang="en-US" sz="1400" dirty="0"/>
          </a:p>
        </p:txBody>
      </p:sp>
    </p:spTree>
    <p:extLst>
      <p:ext uri="{BB962C8B-B14F-4D97-AF65-F5344CB8AC3E}">
        <p14:creationId xmlns:p14="http://schemas.microsoft.com/office/powerpoint/2010/main" val="344379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Send SAT/ACT Test Scores</a:t>
            </a:r>
          </a:p>
        </p:txBody>
      </p:sp>
      <p:sp>
        <p:nvSpPr>
          <p:cNvPr id="3" name="Content Placeholder 2"/>
          <p:cNvSpPr>
            <a:spLocks noGrp="1"/>
          </p:cNvSpPr>
          <p:nvPr>
            <p:ph idx="1"/>
          </p:nvPr>
        </p:nvSpPr>
        <p:spPr/>
        <p:txBody>
          <a:bodyPr>
            <a:normAutofit fontScale="92500" lnSpcReduction="10000"/>
          </a:bodyPr>
          <a:lstStyle/>
          <a:p>
            <a:pPr marL="365760" lvl="1" indent="0">
              <a:buNone/>
            </a:pPr>
            <a:r>
              <a:rPr lang="en-US" sz="3200" dirty="0">
                <a:latin typeface="Times New Roman" panose="02020603050405020304" pitchFamily="18" charset="0"/>
                <a:cs typeface="Times New Roman" panose="02020603050405020304" pitchFamily="18" charset="0"/>
              </a:rPr>
              <a:t>SAT/ACT scores must be sent directly from the testing agencies websites.</a:t>
            </a:r>
          </a:p>
          <a:p>
            <a:pPr lvl="2"/>
            <a:r>
              <a:rPr lang="en-US" sz="3200" dirty="0">
                <a:latin typeface="Times New Roman" panose="02020603050405020304" pitchFamily="18" charset="0"/>
                <a:cs typeface="Times New Roman" panose="02020603050405020304" pitchFamily="18" charset="0"/>
                <a:hlinkClick r:id="rId3"/>
              </a:rPr>
              <a:t>www.collegeboard.org</a:t>
            </a:r>
            <a:endParaRPr lang="en-US" sz="3200" dirty="0">
              <a:latin typeface="Times New Roman" panose="02020603050405020304" pitchFamily="18" charset="0"/>
              <a:cs typeface="Times New Roman" panose="02020603050405020304" pitchFamily="18" charset="0"/>
            </a:endParaRPr>
          </a:p>
          <a:p>
            <a:pPr lvl="2"/>
            <a:r>
              <a:rPr lang="en-US" sz="3200" dirty="0">
                <a:latin typeface="Times New Roman" panose="02020603050405020304" pitchFamily="18" charset="0"/>
                <a:cs typeface="Times New Roman" panose="02020603050405020304" pitchFamily="18" charset="0"/>
                <a:hlinkClick r:id="rId4"/>
              </a:rPr>
              <a:t>www.actstudent.org</a:t>
            </a:r>
            <a:endParaRPr lang="en-US" sz="3200" dirty="0">
              <a:latin typeface="Times New Roman" panose="02020603050405020304" pitchFamily="18" charset="0"/>
              <a:cs typeface="Times New Roman" panose="02020603050405020304" pitchFamily="18" charset="0"/>
            </a:endParaRPr>
          </a:p>
          <a:p>
            <a:pPr marL="685800" lvl="2" indent="0">
              <a:buNone/>
            </a:pPr>
            <a:endParaRPr lang="en-US" sz="3200" dirty="0">
              <a:latin typeface="Times New Roman" panose="02020603050405020304" pitchFamily="18" charset="0"/>
              <a:cs typeface="Times New Roman" panose="02020603050405020304" pitchFamily="18" charset="0"/>
            </a:endParaRPr>
          </a:p>
          <a:p>
            <a:pPr marL="685800" lvl="2" indent="0">
              <a:buNone/>
            </a:pPr>
            <a:r>
              <a:rPr lang="en-US" sz="3200" b="1" dirty="0">
                <a:latin typeface="Times New Roman" panose="02020603050405020304" pitchFamily="18" charset="0"/>
                <a:cs typeface="Times New Roman" panose="02020603050405020304" pitchFamily="18" charset="0"/>
              </a:rPr>
              <a:t>Our School’s CEEB code:  110005</a:t>
            </a:r>
            <a:endParaRPr lang="en-US" sz="3200" dirty="0">
              <a:latin typeface="Times New Roman" panose="02020603050405020304" pitchFamily="18" charset="0"/>
              <a:cs typeface="Times New Roman" panose="02020603050405020304" pitchFamily="18" charset="0"/>
            </a:endParaRPr>
          </a:p>
          <a:p>
            <a:pPr marL="685800" lvl="2" indent="0">
              <a:buNone/>
            </a:pPr>
            <a:endParaRPr lang="en-US" sz="3200" dirty="0">
              <a:latin typeface="Times New Roman" panose="02020603050405020304" pitchFamily="18" charset="0"/>
              <a:cs typeface="Times New Roman" panose="02020603050405020304" pitchFamily="18" charset="0"/>
            </a:endParaRPr>
          </a:p>
          <a:p>
            <a:pPr marL="631825" lvl="2" indent="0">
              <a:buNone/>
            </a:pPr>
            <a:endParaRPr lang="en-US" dirty="0"/>
          </a:p>
          <a:p>
            <a:pPr marL="365760" lvl="1" indent="0">
              <a:buNone/>
            </a:pPr>
            <a:endParaRPr lang="en-US" dirty="0"/>
          </a:p>
        </p:txBody>
      </p:sp>
    </p:spTree>
    <p:extLst>
      <p:ext uri="{BB962C8B-B14F-4D97-AF65-F5344CB8AC3E}">
        <p14:creationId xmlns:p14="http://schemas.microsoft.com/office/powerpoint/2010/main" val="3584558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358" y="774536"/>
            <a:ext cx="8229600" cy="929105"/>
          </a:xfrm>
        </p:spPr>
        <p:txBody>
          <a:bodyPr>
            <a:normAutofit/>
          </a:bodyPr>
          <a:lstStyle/>
          <a:p>
            <a:pPr algn="ctr"/>
            <a:r>
              <a:rPr lang="en-US" sz="4400" b="1" dirty="0">
                <a:latin typeface="Times New Roman" panose="02020603050405020304" pitchFamily="18" charset="0"/>
                <a:cs typeface="Times New Roman" panose="02020603050405020304" pitchFamily="18" charset="0"/>
              </a:rPr>
              <a:t>College Visits</a:t>
            </a:r>
          </a:p>
        </p:txBody>
      </p:sp>
      <p:sp>
        <p:nvSpPr>
          <p:cNvPr id="3" name="Content Placeholder 2"/>
          <p:cNvSpPr>
            <a:spLocks noGrp="1"/>
          </p:cNvSpPr>
          <p:nvPr>
            <p:ph idx="1"/>
          </p:nvPr>
        </p:nvSpPr>
        <p:spPr>
          <a:xfrm>
            <a:off x="413358" y="1903956"/>
            <a:ext cx="5682641" cy="4954043"/>
          </a:xfrm>
        </p:spPr>
        <p:txBody>
          <a:bodyPr>
            <a:normAutofit/>
          </a:bodyPr>
          <a:lstStyle/>
          <a:p>
            <a:pPr fontAlgn="base"/>
            <a:r>
              <a:rPr lang="en-US" sz="2400" dirty="0">
                <a:latin typeface="Times New Roman" panose="02020603050405020304" pitchFamily="18" charset="0"/>
                <a:cs typeface="Times New Roman" panose="02020603050405020304" pitchFamily="18" charset="0"/>
              </a:rPr>
              <a:t>Check Naviance frequently for upcoming college visits.​</a:t>
            </a:r>
          </a:p>
          <a:p>
            <a:pPr fontAlgn="base"/>
            <a:r>
              <a:rPr lang="en-US" sz="2400" dirty="0">
                <a:latin typeface="Times New Roman" panose="02020603050405020304" pitchFamily="18" charset="0"/>
                <a:cs typeface="Times New Roman" panose="02020603050405020304" pitchFamily="18" charset="0"/>
              </a:rPr>
              <a:t>You must sign up through your Naviance account at least 24 hours in advance.  The College Visit link is located on the Colleges homepage in your Naviance Account.​</a:t>
            </a:r>
          </a:p>
          <a:p>
            <a:pPr fontAlgn="base"/>
            <a:r>
              <a:rPr lang="en-US" sz="2400" dirty="0">
                <a:latin typeface="Times New Roman" panose="02020603050405020304" pitchFamily="18" charset="0"/>
                <a:cs typeface="Times New Roman" panose="02020603050405020304" pitchFamily="18" charset="0"/>
              </a:rPr>
              <a:t>You will receive an email the day before your visit as confirmation.​</a:t>
            </a:r>
          </a:p>
          <a:p>
            <a:pPr marL="457200" lvl="1" indent="0">
              <a:buNone/>
            </a:pPr>
            <a:endParaRPr lang="en-US" dirty="0"/>
          </a:p>
        </p:txBody>
      </p:sp>
      <p:pic>
        <p:nvPicPr>
          <p:cNvPr id="5" name="Picture 4"/>
          <p:cNvPicPr>
            <a:picLocks noChangeAspect="1"/>
          </p:cNvPicPr>
          <p:nvPr/>
        </p:nvPicPr>
        <p:blipFill>
          <a:blip r:embed="rId3"/>
          <a:stretch>
            <a:fillRect/>
          </a:stretch>
        </p:blipFill>
        <p:spPr>
          <a:xfrm>
            <a:off x="6396624" y="2339752"/>
            <a:ext cx="4943313" cy="3108960"/>
          </a:xfrm>
          <a:prstGeom prst="rect">
            <a:avLst/>
          </a:prstGeom>
        </p:spPr>
      </p:pic>
    </p:spTree>
    <p:extLst>
      <p:ext uri="{BB962C8B-B14F-4D97-AF65-F5344CB8AC3E}">
        <p14:creationId xmlns:p14="http://schemas.microsoft.com/office/powerpoint/2010/main" val="213268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FF3A36-06BD-4E7F-87C2-739052E3F1BD}"/>
              </a:ext>
            </a:extLst>
          </p:cNvPr>
          <p:cNvSpPr>
            <a:spLocks noGrp="1"/>
          </p:cNvSpPr>
          <p:nvPr>
            <p:ph type="title"/>
          </p:nvPr>
        </p:nvSpPr>
        <p:spPr>
          <a:xfrm>
            <a:off x="844476" y="1600199"/>
            <a:ext cx="3539266" cy="4297680"/>
          </a:xfrm>
        </p:spPr>
        <p:txBody>
          <a:bodyPr anchor="ctr">
            <a:normAutofit/>
          </a:bodyPr>
          <a:lstStyle/>
          <a:p>
            <a:r>
              <a:rPr lang="en-US" sz="3600" b="1" dirty="0">
                <a:latin typeface="Times New Roman" panose="02020603050405020304" pitchFamily="18" charset="0"/>
                <a:cs typeface="Times New Roman" panose="02020603050405020304" pitchFamily="18" charset="0"/>
              </a:rPr>
              <a:t>Helpful Resources for Your Senior Year</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CEA6FD-A741-4E1B-9C16-2932889C60A3}"/>
              </a:ext>
            </a:extLst>
          </p:cNvPr>
          <p:cNvSpPr>
            <a:spLocks noGrp="1"/>
          </p:cNvSpPr>
          <p:nvPr>
            <p:ph idx="1"/>
          </p:nvPr>
        </p:nvSpPr>
        <p:spPr>
          <a:xfrm>
            <a:off x="4924851" y="1600199"/>
            <a:ext cx="6130003" cy="4297680"/>
          </a:xfrm>
        </p:spPr>
        <p:txBody>
          <a:bodyPr anchor="ctr">
            <a:normAutofit fontScale="92500" lnSpcReduction="20000"/>
          </a:bodyPr>
          <a:lstStyle/>
          <a:p>
            <a:r>
              <a:rPr lang="en-US" sz="2800" dirty="0">
                <a:latin typeface="Times New Roman" panose="02020603050405020304" pitchFamily="18" charset="0"/>
                <a:cs typeface="Times New Roman" panose="02020603050405020304" pitchFamily="18" charset="0"/>
              </a:rPr>
              <a:t>Counseling Website:</a:t>
            </a:r>
          </a:p>
          <a:p>
            <a:r>
              <a:rPr lang="en-US" sz="2800" dirty="0">
                <a:latin typeface="Times New Roman" panose="02020603050405020304" pitchFamily="18" charset="0"/>
                <a:cs typeface="Times New Roman" panose="02020603050405020304" pitchFamily="18" charset="0"/>
              </a:rPr>
              <a:t>FAFSA: </a:t>
            </a:r>
            <a:r>
              <a:rPr lang="en-US" sz="2800" dirty="0">
                <a:latin typeface="Times New Roman" panose="02020603050405020304" pitchFamily="18" charset="0"/>
                <a:cs typeface="Times New Roman" panose="02020603050405020304" pitchFamily="18" charset="0"/>
                <a:hlinkClick r:id="rId3"/>
              </a:rPr>
              <a:t>https://studentaid.gov/h/apply-for-aid/fafsa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GAFutures</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4"/>
              </a:rPr>
              <a:t>https://www.gafutures.org/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Collegeboard</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5"/>
              </a:rPr>
              <a:t>https://www.collegeboard.org/</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ACT: </a:t>
            </a:r>
            <a:r>
              <a:rPr lang="en-US" sz="2800" dirty="0">
                <a:latin typeface="Times New Roman" panose="02020603050405020304" pitchFamily="18" charset="0"/>
                <a:cs typeface="Times New Roman" panose="02020603050405020304" pitchFamily="18" charset="0"/>
                <a:hlinkClick r:id="rId6"/>
              </a:rPr>
              <a:t>https://www.act.org/</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CommonApp</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7"/>
              </a:rPr>
              <a:t>https://www.commonapp.org/</a:t>
            </a:r>
            <a:r>
              <a:rPr lang="en-US" sz="2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451933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16938-CD7D-4426-93C9-1ED1BC36A25A}"/>
              </a:ext>
            </a:extLst>
          </p:cNvPr>
          <p:cNvSpPr>
            <a:spLocks noGrp="1"/>
          </p:cNvSpPr>
          <p:nvPr>
            <p:ph type="title"/>
          </p:nvPr>
        </p:nvSpPr>
        <p:spPr>
          <a:xfrm>
            <a:off x="187890" y="1240076"/>
            <a:ext cx="3782861" cy="4584527"/>
          </a:xfrm>
        </p:spPr>
        <p:txBody>
          <a:bodyPr>
            <a:normAutofit/>
          </a:bodyPr>
          <a:lstStyle/>
          <a:p>
            <a:r>
              <a:rPr lang="en-US" sz="4000" b="1" dirty="0">
                <a:solidFill>
                  <a:srgbClr val="FFFFFF"/>
                </a:solidFill>
                <a:latin typeface="Times New Roman" panose="02020603050405020304" pitchFamily="18" charset="0"/>
                <a:cs typeface="Times New Roman" panose="02020603050405020304" pitchFamily="18" charset="0"/>
              </a:rPr>
              <a:t>Financial Aid</a:t>
            </a:r>
          </a:p>
        </p:txBody>
      </p:sp>
      <p:sp>
        <p:nvSpPr>
          <p:cNvPr id="3" name="Content Placeholder 2">
            <a:extLst>
              <a:ext uri="{FF2B5EF4-FFF2-40B4-BE49-F238E27FC236}">
                <a16:creationId xmlns:a16="http://schemas.microsoft.com/office/drawing/2014/main" id="{C2B113D0-AFC8-49F8-B06B-F35FDEE58DAA}"/>
              </a:ext>
            </a:extLst>
          </p:cNvPr>
          <p:cNvSpPr>
            <a:spLocks noGrp="1"/>
          </p:cNvSpPr>
          <p:nvPr>
            <p:ph idx="1"/>
          </p:nvPr>
        </p:nvSpPr>
        <p:spPr>
          <a:xfrm>
            <a:off x="4434214" y="488515"/>
            <a:ext cx="6901841" cy="5912285"/>
          </a:xfrm>
        </p:spPr>
        <p:txBody>
          <a:bodyPr anchor="t">
            <a:noAutofit/>
          </a:bodyPr>
          <a:lstStyle/>
          <a:p>
            <a:r>
              <a:rPr lang="en-US" sz="2400" dirty="0">
                <a:latin typeface="Times New Roman" panose="02020603050405020304" pitchFamily="18" charset="0"/>
                <a:cs typeface="Times New Roman" panose="02020603050405020304" pitchFamily="18" charset="0"/>
              </a:rPr>
              <a:t>Financial Aid helps students pay for college</a:t>
            </a:r>
          </a:p>
          <a:p>
            <a:r>
              <a:rPr lang="en-US" sz="2400" b="1" dirty="0">
                <a:latin typeface="Times New Roman" panose="02020603050405020304" pitchFamily="18" charset="0"/>
                <a:cs typeface="Times New Roman" panose="02020603050405020304" pitchFamily="18" charset="0"/>
              </a:rPr>
              <a:t>Types of Financial Aid: </a:t>
            </a:r>
          </a:p>
          <a:p>
            <a:pPr lvl="1"/>
            <a:r>
              <a:rPr lang="en-US" sz="2400" dirty="0">
                <a:latin typeface="Times New Roman" panose="02020603050405020304" pitchFamily="18" charset="0"/>
                <a:cs typeface="Times New Roman" panose="02020603050405020304" pitchFamily="18" charset="0"/>
              </a:rPr>
              <a:t>Scholarships </a:t>
            </a:r>
          </a:p>
          <a:p>
            <a:pPr lvl="1"/>
            <a:r>
              <a:rPr lang="en-US" sz="2400" dirty="0">
                <a:latin typeface="Times New Roman" panose="02020603050405020304" pitchFamily="18" charset="0"/>
                <a:cs typeface="Times New Roman" panose="02020603050405020304" pitchFamily="18" charset="0"/>
              </a:rPr>
              <a:t>Grants</a:t>
            </a:r>
          </a:p>
          <a:p>
            <a:pPr lvl="1"/>
            <a:r>
              <a:rPr lang="en-US" sz="2400" dirty="0">
                <a:latin typeface="Times New Roman" panose="02020603050405020304" pitchFamily="18" charset="0"/>
                <a:cs typeface="Times New Roman" panose="02020603050405020304" pitchFamily="18" charset="0"/>
              </a:rPr>
              <a:t>Student Loans</a:t>
            </a:r>
          </a:p>
          <a:p>
            <a:pPr lvl="1"/>
            <a:r>
              <a:rPr lang="en-US" sz="2400" dirty="0">
                <a:latin typeface="Times New Roman" panose="02020603050405020304" pitchFamily="18" charset="0"/>
                <a:cs typeface="Times New Roman" panose="02020603050405020304" pitchFamily="18" charset="0"/>
              </a:rPr>
              <a:t>Work-study</a:t>
            </a:r>
          </a:p>
          <a:p>
            <a:r>
              <a:rPr lang="en-US" sz="2400" b="1" dirty="0">
                <a:latin typeface="Times New Roman" panose="02020603050405020304" pitchFamily="18" charset="0"/>
                <a:cs typeface="Times New Roman" panose="02020603050405020304" pitchFamily="18" charset="0"/>
              </a:rPr>
              <a:t>Scholarships and Grants DO NOT have to be repaid</a:t>
            </a:r>
          </a:p>
          <a:p>
            <a:r>
              <a:rPr lang="en-US" sz="2400" dirty="0">
                <a:latin typeface="Times New Roman" panose="02020603050405020304" pitchFamily="18" charset="0"/>
                <a:cs typeface="Times New Roman" panose="02020603050405020304" pitchFamily="18" charset="0"/>
              </a:rPr>
              <a:t>Student Loans MUST be repaid (amount borrowed + interest)</a:t>
            </a:r>
          </a:p>
        </p:txBody>
      </p:sp>
    </p:spTree>
    <p:extLst>
      <p:ext uri="{BB962C8B-B14F-4D97-AF65-F5344CB8AC3E}">
        <p14:creationId xmlns:p14="http://schemas.microsoft.com/office/powerpoint/2010/main" val="3865151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7890" y="1240077"/>
            <a:ext cx="3874237" cy="4584527"/>
          </a:xfrm>
        </p:spPr>
        <p:txBody>
          <a:bodyPr>
            <a:normAutofit/>
          </a:bodyPr>
          <a:lstStyle/>
          <a:p>
            <a:pPr algn="ctr"/>
            <a:r>
              <a:rPr lang="en-US" sz="2700" b="1" dirty="0">
                <a:solidFill>
                  <a:srgbClr val="FFFFFF"/>
                </a:solidFill>
                <a:latin typeface="Times New Roman" panose="02020603050405020304" pitchFamily="18" charset="0"/>
                <a:cs typeface="Times New Roman" panose="02020603050405020304" pitchFamily="18" charset="0"/>
              </a:rPr>
              <a:t>Scholarships</a:t>
            </a:r>
          </a:p>
        </p:txBody>
      </p:sp>
      <p:sp>
        <p:nvSpPr>
          <p:cNvPr id="3" name="Content Placeholder 2"/>
          <p:cNvSpPr>
            <a:spLocks noGrp="1"/>
          </p:cNvSpPr>
          <p:nvPr>
            <p:ph idx="1"/>
          </p:nvPr>
        </p:nvSpPr>
        <p:spPr>
          <a:xfrm>
            <a:off x="4434214" y="250521"/>
            <a:ext cx="7027101" cy="5906021"/>
          </a:xfrm>
        </p:spPr>
        <p:txBody>
          <a:bodyPr anchor="t">
            <a:normAutofit/>
          </a:bodyPr>
          <a:lstStyle/>
          <a:p>
            <a:pPr lvl="1"/>
            <a:r>
              <a:rPr lang="en-US" sz="2000" dirty="0">
                <a:latin typeface="Times New Roman" panose="02020603050405020304" pitchFamily="18" charset="0"/>
                <a:cs typeface="Times New Roman" panose="02020603050405020304" pitchFamily="18" charset="0"/>
              </a:rPr>
              <a:t>Types of Scholarships: </a:t>
            </a:r>
          </a:p>
          <a:p>
            <a:pPr lvl="2"/>
            <a:r>
              <a:rPr lang="en-US" sz="2000" dirty="0">
                <a:latin typeface="Times New Roman" panose="02020603050405020304" pitchFamily="18" charset="0"/>
                <a:cs typeface="Times New Roman" panose="02020603050405020304" pitchFamily="18" charset="0"/>
              </a:rPr>
              <a:t>Academic, Community Service, Athletic, Hobby/Extracurricular based, Identity based, Need based, Employer or Military</a:t>
            </a:r>
          </a:p>
          <a:p>
            <a:pPr marL="457200" lvl="1" indent="0">
              <a:buNone/>
            </a:pP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Check the Scholarship Resources in Naviance on the Colleges Homepage</a:t>
            </a:r>
          </a:p>
          <a:p>
            <a:pPr lvl="2"/>
            <a:r>
              <a:rPr lang="en-US" sz="2000" dirty="0">
                <a:latin typeface="Times New Roman" panose="02020603050405020304" pitchFamily="18" charset="0"/>
                <a:cs typeface="Times New Roman" panose="02020603050405020304" pitchFamily="18" charset="0"/>
              </a:rPr>
              <a:t>Scholarship List- Updated by County and HS</a:t>
            </a:r>
          </a:p>
          <a:p>
            <a:pPr marL="365760" lvl="1" indent="0">
              <a:buNone/>
            </a:pP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Check the College Websites and online search engines. </a:t>
            </a:r>
          </a:p>
          <a:p>
            <a:pPr lvl="2"/>
            <a:r>
              <a:rPr lang="en-US" sz="2000" b="1" dirty="0">
                <a:latin typeface="Times New Roman" panose="02020603050405020304" pitchFamily="18" charset="0"/>
                <a:cs typeface="Times New Roman" panose="02020603050405020304" pitchFamily="18" charset="0"/>
              </a:rPr>
              <a:t>Pay attention to deadlines!! </a:t>
            </a:r>
          </a:p>
          <a:p>
            <a:pPr marL="914400" lvl="2" indent="0">
              <a:buNone/>
            </a:pPr>
            <a:endParaRPr lang="en-US" sz="2000" dirty="0">
              <a:latin typeface="Times New Roman" panose="02020603050405020304" pitchFamily="18" charset="0"/>
              <a:cs typeface="Times New Roman" panose="02020603050405020304" pitchFamily="18" charset="0"/>
            </a:endParaRPr>
          </a:p>
          <a:p>
            <a:pPr marL="914400" lvl="2" indent="0">
              <a:buNone/>
            </a:pPr>
            <a:endParaRPr lang="en-US" dirty="0"/>
          </a:p>
        </p:txBody>
      </p:sp>
    </p:spTree>
    <p:extLst>
      <p:ext uri="{BB962C8B-B14F-4D97-AF65-F5344CB8AC3E}">
        <p14:creationId xmlns:p14="http://schemas.microsoft.com/office/powerpoint/2010/main" val="647287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9E7F-86AE-402E-B6C4-FDC90D1FACE5}"/>
              </a:ext>
            </a:extLst>
          </p:cNvPr>
          <p:cNvSpPr>
            <a:spLocks noGrp="1"/>
          </p:cNvSpPr>
          <p:nvPr>
            <p:ph type="title"/>
          </p:nvPr>
        </p:nvSpPr>
        <p:spPr>
          <a:xfrm>
            <a:off x="1683171" y="838200"/>
            <a:ext cx="8825659" cy="977902"/>
          </a:xfrm>
        </p:spPr>
        <p:txBody>
          <a:bodyPr>
            <a:normAutofit/>
          </a:bodyPr>
          <a:lstStyle/>
          <a:p>
            <a:pPr algn="ctr">
              <a:lnSpc>
                <a:spcPct val="90000"/>
              </a:lnSpc>
            </a:pPr>
            <a:r>
              <a:rPr lang="en-US" b="1" dirty="0">
                <a:latin typeface="Times New Roman" panose="02020603050405020304" pitchFamily="18" charset="0"/>
                <a:cs typeface="Times New Roman" panose="02020603050405020304" pitchFamily="18" charset="0"/>
              </a:rPr>
              <a:t>Free Application for Federal Student Aid FAFSA</a:t>
            </a:r>
          </a:p>
        </p:txBody>
      </p:sp>
      <p:sp>
        <p:nvSpPr>
          <p:cNvPr id="3" name="Content Placeholder 2">
            <a:extLst>
              <a:ext uri="{FF2B5EF4-FFF2-40B4-BE49-F238E27FC236}">
                <a16:creationId xmlns:a16="http://schemas.microsoft.com/office/drawing/2014/main" id="{C7998025-10D4-4CFE-B884-BAB6A6D8E782}"/>
              </a:ext>
            </a:extLst>
          </p:cNvPr>
          <p:cNvSpPr>
            <a:spLocks noGrp="1"/>
          </p:cNvSpPr>
          <p:nvPr>
            <p:ph idx="1"/>
          </p:nvPr>
        </p:nvSpPr>
        <p:spPr>
          <a:xfrm>
            <a:off x="897698" y="1945803"/>
            <a:ext cx="10396603" cy="3562649"/>
          </a:xfrm>
        </p:spPr>
        <p:txBody>
          <a:bodyPr>
            <a:noAutofit/>
          </a:bodyPr>
          <a:lstStyle/>
          <a:p>
            <a:r>
              <a:rPr lang="en-US" sz="2400" dirty="0">
                <a:solidFill>
                  <a:srgbClr val="404040"/>
                </a:solidFill>
                <a:latin typeface="Times New Roman" panose="02020603050405020304" pitchFamily="18" charset="0"/>
                <a:cs typeface="Times New Roman" panose="02020603050405020304" pitchFamily="18" charset="0"/>
              </a:rPr>
              <a:t>An Application completed by students who want to go to college and want financial aid (help paying for college)</a:t>
            </a:r>
          </a:p>
          <a:p>
            <a:r>
              <a:rPr lang="en-US" sz="2400" b="1" dirty="0">
                <a:solidFill>
                  <a:srgbClr val="404040"/>
                </a:solidFill>
                <a:latin typeface="Times New Roman" panose="02020603050405020304" pitchFamily="18" charset="0"/>
                <a:cs typeface="Times New Roman" panose="02020603050405020304" pitchFamily="18" charset="0"/>
              </a:rPr>
              <a:t>Will not be available this year until December </a:t>
            </a:r>
          </a:p>
          <a:p>
            <a:r>
              <a:rPr lang="en-US" sz="2400" dirty="0">
                <a:solidFill>
                  <a:srgbClr val="404040"/>
                </a:solidFill>
                <a:latin typeface="Times New Roman" panose="02020603050405020304" pitchFamily="18" charset="0"/>
                <a:cs typeface="Times New Roman" panose="02020603050405020304" pitchFamily="18" charset="0"/>
              </a:rPr>
              <a:t>Requires tax information from student’s family</a:t>
            </a:r>
          </a:p>
          <a:p>
            <a:r>
              <a:rPr lang="en-US" sz="2400" dirty="0">
                <a:solidFill>
                  <a:srgbClr val="404040"/>
                </a:solidFill>
                <a:latin typeface="Times New Roman" panose="02020603050405020304" pitchFamily="18" charset="0"/>
                <a:cs typeface="Times New Roman" panose="02020603050405020304" pitchFamily="18" charset="0"/>
              </a:rPr>
              <a:t>Determines how much money your family would be able to contribute to your cost of attending college</a:t>
            </a:r>
          </a:p>
          <a:p>
            <a:r>
              <a:rPr lang="en-US" sz="2400" dirty="0">
                <a:solidFill>
                  <a:srgbClr val="404040"/>
                </a:solidFill>
                <a:latin typeface="Times New Roman" panose="02020603050405020304" pitchFamily="18" charset="0"/>
                <a:cs typeface="Times New Roman" panose="02020603050405020304" pitchFamily="18" charset="0"/>
              </a:rPr>
              <a:t>This is the application for HOPE Scholarship, Zell Miller Scholarship, HOPE Grant, HOPE Career Grant, and Pell Grant</a:t>
            </a:r>
          </a:p>
        </p:txBody>
      </p:sp>
    </p:spTree>
    <p:extLst>
      <p:ext uri="{BB962C8B-B14F-4D97-AF65-F5344CB8AC3E}">
        <p14:creationId xmlns:p14="http://schemas.microsoft.com/office/powerpoint/2010/main" val="4277666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8C66-F60A-4F04-8D0A-B7FAB190B0FD}"/>
              </a:ext>
            </a:extLst>
          </p:cNvPr>
          <p:cNvSpPr>
            <a:spLocks noGrp="1"/>
          </p:cNvSpPr>
          <p:nvPr>
            <p:ph type="title"/>
          </p:nvPr>
        </p:nvSpPr>
        <p:spPr>
          <a:xfrm>
            <a:off x="1683171" y="838200"/>
            <a:ext cx="8825659" cy="977902"/>
          </a:xfrm>
        </p:spPr>
        <p:txBody>
          <a:bodyPr>
            <a:normAutofit/>
          </a:bodyPr>
          <a:lstStyle/>
          <a:p>
            <a:pPr algn="ctr"/>
            <a:r>
              <a:rPr lang="en-US" sz="4000" b="1" dirty="0">
                <a:latin typeface="Times New Roman" panose="02020603050405020304" pitchFamily="18" charset="0"/>
                <a:cs typeface="Times New Roman" panose="02020603050405020304" pitchFamily="18" charset="0"/>
              </a:rPr>
              <a:t>Federal Pell Grant</a:t>
            </a:r>
          </a:p>
        </p:txBody>
      </p:sp>
      <p:sp>
        <p:nvSpPr>
          <p:cNvPr id="3" name="Content Placeholder 2">
            <a:extLst>
              <a:ext uri="{FF2B5EF4-FFF2-40B4-BE49-F238E27FC236}">
                <a16:creationId xmlns:a16="http://schemas.microsoft.com/office/drawing/2014/main" id="{76F1C896-A5F1-4034-8FAA-987044DC85D1}"/>
              </a:ext>
            </a:extLst>
          </p:cNvPr>
          <p:cNvSpPr>
            <a:spLocks noGrp="1"/>
          </p:cNvSpPr>
          <p:nvPr>
            <p:ph idx="1"/>
          </p:nvPr>
        </p:nvSpPr>
        <p:spPr>
          <a:xfrm>
            <a:off x="1683171" y="2129426"/>
            <a:ext cx="8825659" cy="3890374"/>
          </a:xfrm>
        </p:spPr>
        <p:txBody>
          <a:bodyPr>
            <a:normAutofit/>
          </a:bodyPr>
          <a:lstStyle/>
          <a:p>
            <a:r>
              <a:rPr lang="en-US" sz="2800" dirty="0">
                <a:solidFill>
                  <a:srgbClr val="404040"/>
                </a:solidFill>
                <a:latin typeface="Times New Roman" panose="02020603050405020304" pitchFamily="18" charset="0"/>
                <a:cs typeface="Times New Roman" panose="02020603050405020304" pitchFamily="18" charset="0"/>
              </a:rPr>
              <a:t>Awarded to students who show financial need based on their FAFSA</a:t>
            </a:r>
          </a:p>
          <a:p>
            <a:r>
              <a:rPr lang="en-US" sz="2800" u="sng" dirty="0">
                <a:solidFill>
                  <a:srgbClr val="404040"/>
                </a:solidFill>
                <a:latin typeface="Times New Roman" panose="02020603050405020304" pitchFamily="18" charset="0"/>
                <a:cs typeface="Times New Roman" panose="02020603050405020304" pitchFamily="18" charset="0"/>
              </a:rPr>
              <a:t>NO HIGH SCHOOL GPA Requirement</a:t>
            </a:r>
          </a:p>
          <a:p>
            <a:pPr marL="0" indent="0">
              <a:buNone/>
            </a:pPr>
            <a:endParaRPr lang="en-US" sz="2800" b="1" dirty="0">
              <a:solidFill>
                <a:srgbClr val="404040"/>
              </a:solidFill>
              <a:latin typeface="Times New Roman" panose="02020603050405020304" pitchFamily="18" charset="0"/>
              <a:cs typeface="Times New Roman" panose="02020603050405020304" pitchFamily="18" charset="0"/>
            </a:endParaRPr>
          </a:p>
          <a:p>
            <a:pPr marL="0" indent="0">
              <a:buNone/>
            </a:pPr>
            <a:r>
              <a:rPr lang="en-US" sz="2800" b="1" dirty="0">
                <a:solidFill>
                  <a:srgbClr val="404040"/>
                </a:solidFill>
                <a:latin typeface="Times New Roman" panose="02020603050405020304" pitchFamily="18" charset="0"/>
                <a:cs typeface="Times New Roman" panose="02020603050405020304" pitchFamily="18" charset="0"/>
              </a:rPr>
              <a:t>Maximum Amount Awarded: </a:t>
            </a:r>
          </a:p>
          <a:p>
            <a:pPr marL="0" indent="0">
              <a:buNone/>
            </a:pPr>
            <a:r>
              <a:rPr lang="en-US" sz="2800" b="1" dirty="0">
                <a:solidFill>
                  <a:srgbClr val="404040"/>
                </a:solidFill>
                <a:latin typeface="Times New Roman" panose="02020603050405020304" pitchFamily="18" charset="0"/>
                <a:cs typeface="Times New Roman" panose="02020603050405020304" pitchFamily="18" charset="0"/>
              </a:rPr>
              <a:t>$7,395 per school year (2023-2024)</a:t>
            </a:r>
          </a:p>
          <a:p>
            <a:pPr marL="0" indent="0">
              <a:buNone/>
            </a:pPr>
            <a:endParaRPr lang="en-US" sz="2000" dirty="0">
              <a:solidFill>
                <a:srgbClr val="404040"/>
              </a:solidFill>
            </a:endParaRPr>
          </a:p>
        </p:txBody>
      </p:sp>
    </p:spTree>
    <p:extLst>
      <p:ext uri="{BB962C8B-B14F-4D97-AF65-F5344CB8AC3E}">
        <p14:creationId xmlns:p14="http://schemas.microsoft.com/office/powerpoint/2010/main" val="3555026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HOPE Scholarship</a:t>
            </a:r>
          </a:p>
        </p:txBody>
      </p:sp>
      <p:sp>
        <p:nvSpPr>
          <p:cNvPr id="3" name="Content Placeholder 2"/>
          <p:cNvSpPr>
            <a:spLocks noGrp="1"/>
          </p:cNvSpPr>
          <p:nvPr>
            <p:ph idx="1"/>
          </p:nvPr>
        </p:nvSpPr>
        <p:spPr>
          <a:xfrm>
            <a:off x="1451579" y="2009175"/>
            <a:ext cx="10225515" cy="3954780"/>
          </a:xfrm>
        </p:spPr>
        <p:txBody>
          <a:bodyPr>
            <a:normAutofit fontScale="77500" lnSpcReduction="20000"/>
          </a:bodyPr>
          <a:lstStyle/>
          <a:p>
            <a:pPr lvl="0"/>
            <a:r>
              <a:rPr lang="en-US" sz="3000" dirty="0">
                <a:latin typeface="Times New Roman" panose="02020603050405020304" pitchFamily="18" charset="0"/>
                <a:cs typeface="Times New Roman" panose="02020603050405020304" pitchFamily="18" charset="0"/>
              </a:rPr>
              <a:t>MINIMUM GPA of 3.0 (as GSFC calculates it)</a:t>
            </a:r>
          </a:p>
          <a:p>
            <a:pPr lvl="0"/>
            <a:r>
              <a:rPr lang="en-US" sz="3000" dirty="0">
                <a:latin typeface="Times New Roman" panose="02020603050405020304" pitchFamily="18" charset="0"/>
                <a:cs typeface="Times New Roman" panose="02020603050405020304" pitchFamily="18" charset="0"/>
              </a:rPr>
              <a:t>4 courses of rigor</a:t>
            </a:r>
          </a:p>
          <a:p>
            <a:pPr marL="0" lvl="0" indent="0">
              <a:buNone/>
            </a:pPr>
            <a:endParaRPr lang="en-US"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Changes have been made recently to the HOPE program</a:t>
            </a:r>
          </a:p>
          <a:p>
            <a:pPr lvl="0"/>
            <a:r>
              <a:rPr lang="en-US" sz="2400" dirty="0">
                <a:latin typeface="Times New Roman" panose="02020603050405020304" pitchFamily="18" charset="0"/>
                <a:cs typeface="Times New Roman" panose="02020603050405020304" pitchFamily="18" charset="0"/>
              </a:rPr>
              <a:t>The most up-to-date and official information about the HOPE program can be found at GAFutures.org</a:t>
            </a:r>
          </a:p>
          <a:p>
            <a:pPr lvl="0"/>
            <a:r>
              <a:rPr lang="en-US" sz="2400" dirty="0">
                <a:latin typeface="Times New Roman" panose="02020603050405020304" pitchFamily="18" charset="0"/>
                <a:cs typeface="Times New Roman" panose="02020603050405020304" pitchFamily="18" charset="0"/>
              </a:rPr>
              <a:t>Your HOPE GPA can also be found at GAFutures.org</a:t>
            </a:r>
          </a:p>
          <a:p>
            <a:r>
              <a:rPr lang="en-US" sz="3000" b="1" dirty="0">
                <a:latin typeface="Times New Roman" panose="02020603050405020304" pitchFamily="18" charset="0"/>
                <a:cs typeface="Times New Roman" panose="02020603050405020304" pitchFamily="18" charset="0"/>
              </a:rPr>
              <a:t>Your SSN must be updated in the Cobb student record system in order to receive HOPE funds!!</a:t>
            </a:r>
          </a:p>
          <a:p>
            <a:pPr lvl="0"/>
            <a:endParaRPr lang="en-US" dirty="0"/>
          </a:p>
        </p:txBody>
      </p:sp>
    </p:spTree>
    <p:extLst>
      <p:ext uri="{BB962C8B-B14F-4D97-AF65-F5344CB8AC3E}">
        <p14:creationId xmlns:p14="http://schemas.microsoft.com/office/powerpoint/2010/main" val="1072686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838200"/>
            <a:ext cx="8761413" cy="977900"/>
          </a:xfrm>
        </p:spPr>
        <p:txBody>
          <a:bodyPr>
            <a:normAutofit/>
          </a:bodyPr>
          <a:lstStyle/>
          <a:p>
            <a:r>
              <a:rPr lang="en-US" sz="4400" b="1" dirty="0">
                <a:latin typeface="Times New Roman" panose="02020603050405020304" pitchFamily="18" charset="0"/>
                <a:cs typeface="Times New Roman" panose="02020603050405020304" pitchFamily="18" charset="0"/>
              </a:rPr>
              <a:t>HOPE Grant</a:t>
            </a:r>
          </a:p>
        </p:txBody>
      </p:sp>
      <p:sp>
        <p:nvSpPr>
          <p:cNvPr id="3" name="Content Placeholder 2"/>
          <p:cNvSpPr>
            <a:spLocks noGrp="1"/>
          </p:cNvSpPr>
          <p:nvPr>
            <p:ph idx="1"/>
          </p:nvPr>
        </p:nvSpPr>
        <p:spPr>
          <a:xfrm>
            <a:off x="1154954" y="1943749"/>
            <a:ext cx="10484285" cy="3416300"/>
          </a:xfrm>
        </p:spPr>
        <p:txBody>
          <a:bodyPr>
            <a:noAutofit/>
          </a:bodyPr>
          <a:lstStyle/>
          <a:p>
            <a:r>
              <a:rPr lang="en-US" sz="2400" dirty="0">
                <a:latin typeface="Times New Roman" panose="02020603050405020304" pitchFamily="18" charset="0"/>
                <a:cs typeface="Times New Roman" panose="02020603050405020304" pitchFamily="18" charset="0"/>
              </a:rPr>
              <a:t>The HOPE Grant Program is for students seeking a technical certificate or diploma, regardless of the student's high school grade point average or graduation date.</a:t>
            </a:r>
          </a:p>
          <a:p>
            <a:r>
              <a:rPr lang="en-US" sz="2400" dirty="0">
                <a:latin typeface="Times New Roman" panose="02020603050405020304" pitchFamily="18" charset="0"/>
                <a:cs typeface="Times New Roman" panose="02020603050405020304" pitchFamily="18" charset="0"/>
              </a:rPr>
              <a:t>The HOPE Grant Award amount will cover a portion of a student's tuition.</a:t>
            </a:r>
          </a:p>
          <a:p>
            <a:r>
              <a:rPr lang="en-US" sz="2400" dirty="0">
                <a:latin typeface="Times New Roman" panose="02020603050405020304" pitchFamily="18" charset="0"/>
                <a:cs typeface="Times New Roman" panose="02020603050405020304" pitchFamily="18" charset="0"/>
              </a:rPr>
              <a:t>Full-time enrollment is not required.</a:t>
            </a:r>
          </a:p>
          <a:p>
            <a:r>
              <a:rPr lang="en-US" sz="2400" dirty="0">
                <a:latin typeface="Times New Roman" panose="02020603050405020304" pitchFamily="18" charset="0"/>
                <a:cs typeface="Times New Roman" panose="02020603050405020304" pitchFamily="18" charset="0"/>
              </a:rPr>
              <a:t>Students are required to have a postsecondary cumulative  2.0 GPA in order to maintain eligibility.</a:t>
            </a:r>
          </a:p>
          <a:p>
            <a:r>
              <a:rPr lang="en-US" sz="2400" dirty="0">
                <a:latin typeface="Times New Roman" panose="02020603050405020304" pitchFamily="18" charset="0"/>
                <a:cs typeface="Times New Roman" panose="02020603050405020304" pitchFamily="18" charset="0"/>
              </a:rPr>
              <a:t>More info on GAFutures.org </a:t>
            </a:r>
          </a:p>
        </p:txBody>
      </p:sp>
    </p:spTree>
    <p:extLst>
      <p:ext uri="{BB962C8B-B14F-4D97-AF65-F5344CB8AC3E}">
        <p14:creationId xmlns:p14="http://schemas.microsoft.com/office/powerpoint/2010/main" val="4092088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r>
              <a:rPr lang="en-US" sz="4000" b="1" dirty="0">
                <a:latin typeface="Times New Roman" panose="02020603050405020304" pitchFamily="18" charset="0"/>
                <a:cs typeface="Times New Roman" panose="02020603050405020304" pitchFamily="18" charset="0"/>
              </a:rPr>
              <a:t>BRIDGE Law </a:t>
            </a:r>
          </a:p>
        </p:txBody>
      </p:sp>
      <p:graphicFrame>
        <p:nvGraphicFramePr>
          <p:cNvPr id="30" name="Content Placeholder 2">
            <a:extLst>
              <a:ext uri="{FF2B5EF4-FFF2-40B4-BE49-F238E27FC236}">
                <a16:creationId xmlns:a16="http://schemas.microsoft.com/office/drawing/2014/main" id="{97E5E4C3-34AE-9931-6E4C-70E623811DB7}"/>
              </a:ext>
            </a:extLst>
          </p:cNvPr>
          <p:cNvGraphicFramePr>
            <a:graphicFrameLocks noGrp="1"/>
          </p:cNvGraphicFramePr>
          <p:nvPr>
            <p:ph idx="1"/>
            <p:extLst>
              <p:ext uri="{D42A27DB-BD31-4B8C-83A1-F6EECF244321}">
                <p14:modId xmlns:p14="http://schemas.microsoft.com/office/powerpoint/2010/main" val="3213937913"/>
              </p:ext>
            </p:extLst>
          </p:nvPr>
        </p:nvGraphicFramePr>
        <p:xfrm>
          <a:off x="1451579" y="1991638"/>
          <a:ext cx="9603771" cy="3673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526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Open highway road">
            <a:extLst>
              <a:ext uri="{FF2B5EF4-FFF2-40B4-BE49-F238E27FC236}">
                <a16:creationId xmlns:a16="http://schemas.microsoft.com/office/drawing/2014/main" id="{6F2D4BF6-59C9-6D31-6AC9-35C9F9306F89}"/>
              </a:ext>
            </a:extLst>
          </p:cNvPr>
          <p:cNvPicPr>
            <a:picLocks noChangeAspect="1"/>
          </p:cNvPicPr>
          <p:nvPr/>
        </p:nvPicPr>
        <p:blipFill rotWithShape="1">
          <a:blip r:embed="rId3">
            <a:alphaModFix amt="40000"/>
          </a:blip>
          <a:srcRect t="9233" b="6497"/>
          <a:stretch/>
        </p:blipFill>
        <p:spPr>
          <a:xfrm>
            <a:off x="20" y="10"/>
            <a:ext cx="12191980" cy="6857990"/>
          </a:xfrm>
          <a:prstGeom prst="rect">
            <a:avLst/>
          </a:prstGeom>
        </p:spPr>
      </p:pic>
      <p:sp>
        <p:nvSpPr>
          <p:cNvPr id="2" name="Title 1"/>
          <p:cNvSpPr>
            <a:spLocks noGrp="1"/>
          </p:cNvSpPr>
          <p:nvPr>
            <p:ph type="title"/>
          </p:nvPr>
        </p:nvSpPr>
        <p:spPr/>
        <p:txBody>
          <a:bodyPr>
            <a:normAutofit/>
          </a:bodyPr>
          <a:lstStyle/>
          <a:p>
            <a:r>
              <a:rPr lang="en-US" dirty="0">
                <a:solidFill>
                  <a:schemeClr val="tx1"/>
                </a:solidFill>
              </a:rPr>
              <a:t>            </a:t>
            </a:r>
            <a:r>
              <a:rPr lang="en-US" sz="4000" b="1" dirty="0">
                <a:solidFill>
                  <a:schemeClr val="tx1"/>
                </a:solidFill>
                <a:latin typeface="Times New Roman" panose="02020603050405020304" pitchFamily="18" charset="0"/>
                <a:cs typeface="Times New Roman" panose="02020603050405020304" pitchFamily="18" charset="0"/>
              </a:rPr>
              <a:t>HAVE A GREAT SENIOR YEAR!</a:t>
            </a:r>
          </a:p>
        </p:txBody>
      </p:sp>
      <p:sp>
        <p:nvSpPr>
          <p:cNvPr id="3" name="Content Placeholder 2"/>
          <p:cNvSpPr>
            <a:spLocks noGrp="1"/>
          </p:cNvSpPr>
          <p:nvPr>
            <p:ph idx="1"/>
          </p:nvPr>
        </p:nvSpPr>
        <p:spPr>
          <a:xfrm>
            <a:off x="1419062" y="2665588"/>
            <a:ext cx="9353875" cy="3416300"/>
          </a:xfrm>
        </p:spPr>
        <p:txBody>
          <a:bodyPr>
            <a:normAutofit/>
          </a:bodyPr>
          <a:lstStyle/>
          <a:p>
            <a:pPr marL="0" indent="0">
              <a:buNone/>
            </a:pPr>
            <a:endParaRPr lang="en-US" sz="3600" dirty="0">
              <a:solidFill>
                <a:schemeClr val="tx1"/>
              </a:solidFill>
              <a:latin typeface="Times New Roman" panose="02020603050405020304" pitchFamily="18" charset="0"/>
              <a:cs typeface="Times New Roman" panose="02020603050405020304" pitchFamily="18" charset="0"/>
            </a:endParaRPr>
          </a:p>
          <a:p>
            <a:pPr marL="0" indent="0">
              <a:buNone/>
            </a:pPr>
            <a:r>
              <a:rPr lang="en-US" sz="3600" dirty="0">
                <a:solidFill>
                  <a:schemeClr val="tx1"/>
                </a:solidFill>
                <a:latin typeface="Times New Roman" panose="02020603050405020304" pitchFamily="18" charset="0"/>
                <a:cs typeface="Times New Roman" panose="02020603050405020304" pitchFamily="18" charset="0"/>
              </a:rPr>
              <a:t>“The road to success is always under construction.” </a:t>
            </a:r>
          </a:p>
        </p:txBody>
      </p:sp>
    </p:spTree>
    <p:extLst>
      <p:ext uri="{BB962C8B-B14F-4D97-AF65-F5344CB8AC3E}">
        <p14:creationId xmlns:p14="http://schemas.microsoft.com/office/powerpoint/2010/main" val="7398573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ormAutofit/>
          </a:bodyPr>
          <a:lstStyle/>
          <a:p>
            <a:r>
              <a:rPr lang="en-US" sz="3600" dirty="0">
                <a:solidFill>
                  <a:srgbClr val="FFFFFF"/>
                </a:solidFill>
                <a:latin typeface="Times New Roman" panose="02020603050405020304" pitchFamily="18" charset="0"/>
                <a:cs typeface="Times New Roman" panose="02020603050405020304" pitchFamily="18" charset="0"/>
              </a:rPr>
              <a:t>Lesson Overview</a:t>
            </a:r>
          </a:p>
        </p:txBody>
      </p:sp>
      <p:sp>
        <p:nvSpPr>
          <p:cNvPr id="3" name="Content Placeholder 2"/>
          <p:cNvSpPr>
            <a:spLocks noGrp="1"/>
          </p:cNvSpPr>
          <p:nvPr>
            <p:ph idx="1"/>
          </p:nvPr>
        </p:nvSpPr>
        <p:spPr>
          <a:xfrm>
            <a:off x="4705594" y="588724"/>
            <a:ext cx="6034827" cy="4916465"/>
          </a:xfrm>
        </p:spPr>
        <p:txBody>
          <a:bodyPr anchor="t">
            <a:noAutofit/>
          </a:bodyPr>
          <a:lstStyle/>
          <a:p>
            <a:pPr marL="0" indent="0">
              <a:lnSpc>
                <a:spcPct val="110000"/>
              </a:lnSpc>
              <a:buNone/>
            </a:pPr>
            <a:r>
              <a:rPr lang="en-US" sz="2400" b="1" u="sng" dirty="0">
                <a:latin typeface="Times New Roman" panose="02020603050405020304" pitchFamily="18" charset="0"/>
                <a:cs typeface="Times New Roman" panose="02020603050405020304" pitchFamily="18" charset="0"/>
              </a:rPr>
              <a:t>PART I</a:t>
            </a:r>
          </a:p>
          <a:p>
            <a:pPr>
              <a:lnSpc>
                <a:spcPct val="110000"/>
              </a:lnSpc>
            </a:pPr>
            <a:r>
              <a:rPr lang="en-US" sz="2400" dirty="0">
                <a:latin typeface="Times New Roman" panose="02020603050405020304" pitchFamily="18" charset="0"/>
                <a:cs typeface="Times New Roman" panose="02020603050405020304" pitchFamily="18" charset="0"/>
              </a:rPr>
              <a:t>Post-secondary Options</a:t>
            </a:r>
          </a:p>
          <a:p>
            <a:pPr lvl="1">
              <a:lnSpc>
                <a:spcPct val="110000"/>
              </a:lnSpc>
            </a:pPr>
            <a:r>
              <a:rPr lang="en-US" sz="2400" dirty="0">
                <a:latin typeface="Times New Roman" panose="02020603050405020304" pitchFamily="18" charset="0"/>
                <a:cs typeface="Times New Roman" panose="02020603050405020304" pitchFamily="18" charset="0"/>
              </a:rPr>
              <a:t>Work-force/Apprenticeship</a:t>
            </a:r>
          </a:p>
          <a:p>
            <a:pPr lvl="1">
              <a:lnSpc>
                <a:spcPct val="110000"/>
              </a:lnSpc>
            </a:pPr>
            <a:r>
              <a:rPr lang="en-US" sz="2400" dirty="0">
                <a:latin typeface="Times New Roman" panose="02020603050405020304" pitchFamily="18" charset="0"/>
                <a:cs typeface="Times New Roman" panose="02020603050405020304" pitchFamily="18" charset="0"/>
              </a:rPr>
              <a:t>Military</a:t>
            </a:r>
          </a:p>
          <a:p>
            <a:pPr lvl="1">
              <a:lnSpc>
                <a:spcPct val="110000"/>
              </a:lnSpc>
            </a:pPr>
            <a:r>
              <a:rPr lang="en-US" sz="2400" dirty="0">
                <a:latin typeface="Times New Roman" panose="02020603050405020304" pitchFamily="18" charset="0"/>
                <a:cs typeface="Times New Roman" panose="02020603050405020304" pitchFamily="18" charset="0"/>
              </a:rPr>
              <a:t>2-year Technical College/Trade School</a:t>
            </a:r>
          </a:p>
          <a:p>
            <a:pPr lvl="1">
              <a:lnSpc>
                <a:spcPct val="110000"/>
              </a:lnSpc>
            </a:pPr>
            <a:r>
              <a:rPr lang="en-US" sz="2400" dirty="0">
                <a:latin typeface="Times New Roman" panose="02020603050405020304" pitchFamily="18" charset="0"/>
                <a:cs typeface="Times New Roman" panose="02020603050405020304" pitchFamily="18" charset="0"/>
              </a:rPr>
              <a:t>4-year College/University</a:t>
            </a:r>
          </a:p>
          <a:p>
            <a:pPr lvl="2">
              <a:lnSpc>
                <a:spcPct val="110000"/>
              </a:lnSpc>
            </a:pPr>
            <a:r>
              <a:rPr lang="en-US" sz="2400" dirty="0">
                <a:latin typeface="Times New Roman" panose="02020603050405020304" pitchFamily="18" charset="0"/>
                <a:cs typeface="Times New Roman" panose="02020603050405020304" pitchFamily="18" charset="0"/>
              </a:rPr>
              <a:t>College Admissions Info</a:t>
            </a:r>
          </a:p>
          <a:p>
            <a:pPr>
              <a:lnSpc>
                <a:spcPct val="110000"/>
              </a:lnSpc>
            </a:pPr>
            <a:r>
              <a:rPr lang="en-US" sz="2400" dirty="0">
                <a:latin typeface="Times New Roman" panose="02020603050405020304" pitchFamily="18" charset="0"/>
                <a:cs typeface="Times New Roman" panose="02020603050405020304" pitchFamily="18" charset="0"/>
              </a:rPr>
              <a:t>Naviance</a:t>
            </a:r>
          </a:p>
          <a:p>
            <a:pPr marL="0" indent="0">
              <a:lnSpc>
                <a:spcPct val="110000"/>
              </a:lnSpc>
              <a:buNone/>
            </a:pPr>
            <a:endParaRPr lang="en-US" sz="2400" dirty="0">
              <a:latin typeface="Times New Roman" panose="02020603050405020304" pitchFamily="18" charset="0"/>
              <a:cs typeface="Times New Roman" panose="02020603050405020304" pitchFamily="18" charset="0"/>
            </a:endParaRPr>
          </a:p>
          <a:p>
            <a:pPr marL="0" indent="0">
              <a:lnSpc>
                <a:spcPct val="110000"/>
              </a:lnSpc>
              <a:buNone/>
            </a:pPr>
            <a:r>
              <a:rPr lang="en-US" sz="2400" b="1" u="sng" dirty="0">
                <a:latin typeface="Times New Roman" panose="02020603050405020304" pitchFamily="18" charset="0"/>
                <a:cs typeface="Times New Roman" panose="02020603050405020304" pitchFamily="18" charset="0"/>
              </a:rPr>
              <a:t>PART II</a:t>
            </a:r>
          </a:p>
          <a:p>
            <a:pPr>
              <a:lnSpc>
                <a:spcPct val="110000"/>
              </a:lnSpc>
            </a:pPr>
            <a:r>
              <a:rPr lang="en-US" sz="2400" dirty="0">
                <a:latin typeface="Times New Roman" panose="02020603050405020304" pitchFamily="18" charset="0"/>
                <a:cs typeface="Times New Roman" panose="02020603050405020304" pitchFamily="18" charset="0"/>
              </a:rPr>
              <a:t>College research and application process</a:t>
            </a:r>
          </a:p>
          <a:p>
            <a:pPr>
              <a:lnSpc>
                <a:spcPct val="110000"/>
              </a:lnSpc>
            </a:pPr>
            <a:r>
              <a:rPr lang="en-US" sz="2400" dirty="0">
                <a:latin typeface="Times New Roman" panose="02020603050405020304" pitchFamily="18" charset="0"/>
                <a:cs typeface="Times New Roman" panose="02020603050405020304" pitchFamily="18" charset="0"/>
              </a:rPr>
              <a:t>Scholarships and Financial Aid</a:t>
            </a:r>
          </a:p>
        </p:txBody>
      </p:sp>
    </p:spTree>
    <p:extLst>
      <p:ext uri="{BB962C8B-B14F-4D97-AF65-F5344CB8AC3E}">
        <p14:creationId xmlns:p14="http://schemas.microsoft.com/office/powerpoint/2010/main" val="61612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BD65-8785-4067-8255-2A58EC859971}"/>
              </a:ext>
            </a:extLst>
          </p:cNvPr>
          <p:cNvSpPr>
            <a:spLocks noGrp="1"/>
          </p:cNvSpPr>
          <p:nvPr>
            <p:ph type="title"/>
          </p:nvPr>
        </p:nvSpPr>
        <p:spPr>
          <a:xfrm>
            <a:off x="1154954" y="855482"/>
            <a:ext cx="8761413" cy="898674"/>
          </a:xfrm>
        </p:spPr>
        <p:txBody>
          <a:bodyPr anchor="b">
            <a:normAutofit/>
          </a:bodyPr>
          <a:lstStyle/>
          <a:p>
            <a:r>
              <a:rPr lang="en-US" sz="3600" b="1" dirty="0">
                <a:solidFill>
                  <a:schemeClr val="tx2"/>
                </a:solidFill>
                <a:latin typeface="Times New Roman" panose="02020603050405020304" pitchFamily="18" charset="0"/>
                <a:cs typeface="Times New Roman" panose="02020603050405020304" pitchFamily="18" charset="0"/>
              </a:rPr>
              <a:t>Workforce/Apprenticeship</a:t>
            </a:r>
          </a:p>
        </p:txBody>
      </p:sp>
      <p:sp>
        <p:nvSpPr>
          <p:cNvPr id="3" name="Content Placeholder 2">
            <a:extLst>
              <a:ext uri="{FF2B5EF4-FFF2-40B4-BE49-F238E27FC236}">
                <a16:creationId xmlns:a16="http://schemas.microsoft.com/office/drawing/2014/main" id="{FE0915D3-E39D-48E2-8C57-AEBB344CF969}"/>
              </a:ext>
            </a:extLst>
          </p:cNvPr>
          <p:cNvSpPr>
            <a:spLocks noGrp="1"/>
          </p:cNvSpPr>
          <p:nvPr>
            <p:ph idx="1"/>
          </p:nvPr>
        </p:nvSpPr>
        <p:spPr>
          <a:xfrm>
            <a:off x="1154954" y="2079173"/>
            <a:ext cx="9780268" cy="3730689"/>
          </a:xfrm>
        </p:spPr>
        <p:txBody>
          <a:bodyPr anchor="ctr">
            <a:normAutofit/>
          </a:bodyPr>
          <a:lstStyle/>
          <a:p>
            <a:r>
              <a:rPr lang="en-US" sz="2400" b="1" dirty="0">
                <a:solidFill>
                  <a:schemeClr val="tx1"/>
                </a:solidFill>
                <a:latin typeface="Times New Roman" panose="02020603050405020304" pitchFamily="18" charset="0"/>
                <a:cs typeface="Times New Roman" panose="02020603050405020304" pitchFamily="18" charset="0"/>
              </a:rPr>
              <a:t>On-the-job short-term or long-term training </a:t>
            </a:r>
            <a:r>
              <a:rPr lang="en-US" sz="2400" dirty="0">
                <a:solidFill>
                  <a:schemeClr val="tx1"/>
                </a:solidFill>
                <a:latin typeface="Times New Roman" panose="02020603050405020304" pitchFamily="18" charset="0"/>
                <a:cs typeface="Times New Roman" panose="02020603050405020304" pitchFamily="18" charset="0"/>
              </a:rPr>
              <a:t>is provided by an employer at the beginning of a new job.</a:t>
            </a:r>
          </a:p>
          <a:p>
            <a:r>
              <a:rPr lang="en-US" sz="2400" dirty="0">
                <a:solidFill>
                  <a:schemeClr val="tx1"/>
                </a:solidFill>
                <a:latin typeface="Times New Roman" panose="02020603050405020304" pitchFamily="18" charset="0"/>
                <a:cs typeface="Times New Roman" panose="02020603050405020304" pitchFamily="18" charset="0"/>
              </a:rPr>
              <a:t>Training can last 1 - 5 years, </a:t>
            </a:r>
            <a:r>
              <a:rPr lang="en-US" sz="2400" b="1" dirty="0">
                <a:solidFill>
                  <a:schemeClr val="tx1"/>
                </a:solidFill>
                <a:latin typeface="Times New Roman" panose="02020603050405020304" pitchFamily="18" charset="0"/>
                <a:cs typeface="Times New Roman" panose="02020603050405020304" pitchFamily="18" charset="0"/>
              </a:rPr>
              <a:t>often paid. </a:t>
            </a:r>
          </a:p>
          <a:p>
            <a:r>
              <a:rPr lang="en-US" sz="2400" dirty="0">
                <a:solidFill>
                  <a:schemeClr val="tx1"/>
                </a:solidFill>
                <a:latin typeface="Times New Roman" panose="02020603050405020304" pitchFamily="18" charset="0"/>
                <a:cs typeface="Times New Roman" panose="02020603050405020304" pitchFamily="18" charset="0"/>
              </a:rPr>
              <a:t>The completion of an apprenticeship is generally associated with skilled labor. </a:t>
            </a:r>
            <a:endParaRPr lang="en-US" sz="2400" b="1"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These kinds of programs can </a:t>
            </a:r>
            <a:r>
              <a:rPr lang="en-US" sz="2400" b="1" dirty="0">
                <a:solidFill>
                  <a:schemeClr val="tx1"/>
                </a:solidFill>
                <a:latin typeface="Times New Roman" panose="02020603050405020304" pitchFamily="18" charset="0"/>
                <a:cs typeface="Times New Roman" panose="02020603050405020304" pitchFamily="18" charset="0"/>
              </a:rPr>
              <a:t>lead to secure and well-paying jobs without the need for any college expenses. </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63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High angle view of a rolled paper, brown notebook, and black notepad on a wooden table">
            <a:extLst>
              <a:ext uri="{FF2B5EF4-FFF2-40B4-BE49-F238E27FC236}">
                <a16:creationId xmlns:a16="http://schemas.microsoft.com/office/drawing/2014/main" id="{2082D80F-62DF-8A01-D99D-E05F708E5BD0}"/>
              </a:ext>
            </a:extLst>
          </p:cNvPr>
          <p:cNvPicPr>
            <a:picLocks noChangeAspect="1"/>
          </p:cNvPicPr>
          <p:nvPr/>
        </p:nvPicPr>
        <p:blipFill rotWithShape="1">
          <a:blip r:embed="rId3">
            <a:duotone>
              <a:schemeClr val="bg2">
                <a:shade val="45000"/>
                <a:satMod val="135000"/>
              </a:schemeClr>
              <a:prstClr val="white"/>
            </a:duotone>
            <a:alphaModFix amt="50000"/>
          </a:blip>
          <a:srcRect t="7032" r="-1" b="8696"/>
          <a:stretch/>
        </p:blipFill>
        <p:spPr>
          <a:xfrm>
            <a:off x="305" y="10"/>
            <a:ext cx="12191695" cy="6857990"/>
          </a:xfrm>
          <a:prstGeom prst="rect">
            <a:avLst/>
          </a:prstGeom>
        </p:spPr>
      </p:pic>
      <p:cxnSp>
        <p:nvCxnSpPr>
          <p:cNvPr id="18" name="Straight Connector 17">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79" y="804519"/>
            <a:ext cx="9603275" cy="1049235"/>
          </a:xfrm>
        </p:spPr>
        <p:txBody>
          <a:bodyPr>
            <a:normAutofit/>
          </a:bodyPr>
          <a:lstStyle/>
          <a:p>
            <a:r>
              <a:rPr lang="en-US" sz="4800" b="1" dirty="0">
                <a:latin typeface="Times New Roman" panose="02020603050405020304" pitchFamily="18" charset="0"/>
                <a:cs typeface="Times New Roman" panose="02020603050405020304" pitchFamily="18" charset="0"/>
              </a:rPr>
              <a:t>Military/Armed Forces</a:t>
            </a:r>
          </a:p>
        </p:txBody>
      </p:sp>
      <p:sp>
        <p:nvSpPr>
          <p:cNvPr id="20" name="Rectangle 19">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51579" y="2015732"/>
            <a:ext cx="9603275" cy="3450613"/>
          </a:xfrm>
        </p:spPr>
        <p:txBody>
          <a:bodyPr>
            <a:normAutofit/>
          </a:bodyPr>
          <a:lstStyle/>
          <a:p>
            <a:r>
              <a:rPr lang="en-US">
                <a:latin typeface="Times New Roman" panose="02020603050405020304" pitchFamily="18" charset="0"/>
                <a:cs typeface="Times New Roman" panose="02020603050405020304" pitchFamily="18" charset="0"/>
              </a:rPr>
              <a:t>High School Diploma </a:t>
            </a:r>
            <a:r>
              <a:rPr lang="en-US" b="1">
                <a:latin typeface="Times New Roman" panose="02020603050405020304" pitchFamily="18" charset="0"/>
                <a:cs typeface="Times New Roman" panose="02020603050405020304" pitchFamily="18" charset="0"/>
              </a:rPr>
              <a:t>is required</a:t>
            </a:r>
          </a:p>
          <a:p>
            <a:r>
              <a:rPr lang="en-US">
                <a:latin typeface="Times New Roman" panose="02020603050405020304" pitchFamily="18" charset="0"/>
                <a:cs typeface="Times New Roman" panose="02020603050405020304" pitchFamily="18" charset="0"/>
              </a:rPr>
              <a:t>Take the </a:t>
            </a:r>
            <a:r>
              <a:rPr lang="en-US" b="1">
                <a:latin typeface="Times New Roman" panose="02020603050405020304" pitchFamily="18" charset="0"/>
                <a:cs typeface="Times New Roman" panose="02020603050405020304" pitchFamily="18" charset="0"/>
              </a:rPr>
              <a:t>ASVAB (Oct. 11, 2023)</a:t>
            </a:r>
          </a:p>
          <a:p>
            <a:r>
              <a:rPr lang="en-US">
                <a:latin typeface="Times New Roman" panose="02020603050405020304" pitchFamily="18" charset="0"/>
                <a:cs typeface="Times New Roman" panose="02020603050405020304" pitchFamily="18" charset="0"/>
              </a:rPr>
              <a:t>Make contact with a branch recruiter</a:t>
            </a:r>
          </a:p>
          <a:p>
            <a:r>
              <a:rPr lang="en-US">
                <a:latin typeface="Times New Roman" panose="02020603050405020304" pitchFamily="18" charset="0"/>
                <a:cs typeface="Times New Roman" panose="02020603050405020304" pitchFamily="18" charset="0"/>
              </a:rPr>
              <a:t>Request your final transcript in May</a:t>
            </a:r>
          </a:p>
        </p:txBody>
      </p:sp>
      <p:pic>
        <p:nvPicPr>
          <p:cNvPr id="22" name="Picture 21">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99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F95BA-3748-44A9-8FE5-A163EA3F71E1}"/>
              </a:ext>
            </a:extLst>
          </p:cNvPr>
          <p:cNvSpPr>
            <a:spLocks noGrp="1"/>
          </p:cNvSpPr>
          <p:nvPr>
            <p:ph type="title"/>
          </p:nvPr>
        </p:nvSpPr>
        <p:spPr>
          <a:xfrm>
            <a:off x="849683" y="1240076"/>
            <a:ext cx="2727813" cy="4584527"/>
          </a:xfrm>
        </p:spPr>
        <p:txBody>
          <a:bodyPr>
            <a:normAutofit/>
          </a:bodyPr>
          <a:lstStyle/>
          <a:p>
            <a:r>
              <a:rPr lang="en-US" sz="4400" b="1" dirty="0">
                <a:solidFill>
                  <a:srgbClr val="FFFFFF"/>
                </a:solidFill>
                <a:latin typeface="Times New Roman" panose="02020603050405020304" pitchFamily="18" charset="0"/>
                <a:cs typeface="Times New Roman" panose="02020603050405020304" pitchFamily="18" charset="0"/>
              </a:rPr>
              <a:t>Trade School</a:t>
            </a:r>
          </a:p>
        </p:txBody>
      </p:sp>
      <p:sp>
        <p:nvSpPr>
          <p:cNvPr id="20" name="Content Placeholder 2">
            <a:extLst>
              <a:ext uri="{FF2B5EF4-FFF2-40B4-BE49-F238E27FC236}">
                <a16:creationId xmlns:a16="http://schemas.microsoft.com/office/drawing/2014/main" id="{CABC4B13-40F8-43BA-9F2A-8A178D6844DD}"/>
              </a:ext>
            </a:extLst>
          </p:cNvPr>
          <p:cNvSpPr>
            <a:spLocks noGrp="1"/>
          </p:cNvSpPr>
          <p:nvPr>
            <p:ph idx="1"/>
          </p:nvPr>
        </p:nvSpPr>
        <p:spPr>
          <a:xfrm>
            <a:off x="4572000" y="601249"/>
            <a:ext cx="6168421" cy="5555293"/>
          </a:xfrm>
        </p:spPr>
        <p:txBody>
          <a:bodyPr anchor="t">
            <a:noAutofit/>
          </a:bodyPr>
          <a:lstStyle/>
          <a:p>
            <a:pPr>
              <a:lnSpc>
                <a:spcPct val="110000"/>
              </a:lnSpc>
            </a:pPr>
            <a:r>
              <a:rPr lang="en-US">
                <a:latin typeface="Times New Roman" panose="02020603050405020304" pitchFamily="18" charset="0"/>
                <a:cs typeface="Times New Roman" panose="02020603050405020304" pitchFamily="18" charset="0"/>
              </a:rPr>
              <a:t>Typically completed in two years or less</a:t>
            </a:r>
          </a:p>
          <a:p>
            <a:pPr>
              <a:lnSpc>
                <a:spcPct val="110000"/>
              </a:lnSpc>
            </a:pPr>
            <a:r>
              <a:rPr lang="en-US" b="1">
                <a:latin typeface="Times New Roman" panose="02020603050405020304" pitchFamily="18" charset="0"/>
                <a:cs typeface="Times New Roman" panose="02020603050405020304" pitchFamily="18" charset="0"/>
              </a:rPr>
              <a:t>Certificate or Diploma programs</a:t>
            </a:r>
          </a:p>
          <a:p>
            <a:pPr>
              <a:lnSpc>
                <a:spcPct val="110000"/>
              </a:lnSpc>
            </a:pPr>
            <a:r>
              <a:rPr lang="en-US" b="1">
                <a:latin typeface="Times New Roman" panose="02020603050405020304" pitchFamily="18" charset="0"/>
                <a:cs typeface="Times New Roman" panose="02020603050405020304" pitchFamily="18" charset="0"/>
              </a:rPr>
              <a:t>Career-focused</a:t>
            </a:r>
          </a:p>
          <a:p>
            <a:pPr lvl="1">
              <a:lnSpc>
                <a:spcPct val="110000"/>
              </a:lnSpc>
            </a:pPr>
            <a:r>
              <a:rPr lang="en-US" sz="2000">
                <a:latin typeface="Times New Roman" panose="02020603050405020304" pitchFamily="18" charset="0"/>
                <a:cs typeface="Times New Roman" panose="02020603050405020304" pitchFamily="18" charset="0"/>
              </a:rPr>
              <a:t>Trains students for a specific job in a career field</a:t>
            </a:r>
          </a:p>
          <a:p>
            <a:pPr>
              <a:lnSpc>
                <a:spcPct val="110000"/>
              </a:lnSpc>
            </a:pPr>
            <a:r>
              <a:rPr lang="en-US">
                <a:latin typeface="Times New Roman" panose="02020603050405020304" pitchFamily="18" charset="0"/>
                <a:cs typeface="Times New Roman" panose="02020603050405020304" pitchFamily="18" charset="0"/>
              </a:rPr>
              <a:t>Examples of jobs:</a:t>
            </a:r>
          </a:p>
          <a:p>
            <a:pPr lvl="1">
              <a:lnSpc>
                <a:spcPct val="110000"/>
              </a:lnSpc>
            </a:pPr>
            <a:r>
              <a:rPr lang="en-US" sz="2000">
                <a:latin typeface="Times New Roman" panose="02020603050405020304" pitchFamily="18" charset="0"/>
                <a:cs typeface="Times New Roman" panose="02020603050405020304" pitchFamily="18" charset="0"/>
              </a:rPr>
              <a:t>Welding</a:t>
            </a:r>
          </a:p>
          <a:p>
            <a:pPr lvl="1">
              <a:lnSpc>
                <a:spcPct val="110000"/>
              </a:lnSpc>
            </a:pPr>
            <a:r>
              <a:rPr lang="en-US" sz="2000">
                <a:latin typeface="Times New Roman" panose="02020603050405020304" pitchFamily="18" charset="0"/>
                <a:cs typeface="Times New Roman" panose="02020603050405020304" pitchFamily="18" charset="0"/>
              </a:rPr>
              <a:t>Cosmetology</a:t>
            </a:r>
          </a:p>
          <a:p>
            <a:pPr lvl="1">
              <a:lnSpc>
                <a:spcPct val="110000"/>
              </a:lnSpc>
            </a:pPr>
            <a:r>
              <a:rPr lang="en-US" sz="2000">
                <a:latin typeface="Times New Roman" panose="02020603050405020304" pitchFamily="18" charset="0"/>
                <a:cs typeface="Times New Roman" panose="02020603050405020304" pitchFamily="18" charset="0"/>
              </a:rPr>
              <a:t>Construction Worker</a:t>
            </a:r>
          </a:p>
          <a:p>
            <a:pPr lvl="1">
              <a:lnSpc>
                <a:spcPct val="110000"/>
              </a:lnSpc>
            </a:pPr>
            <a:r>
              <a:rPr lang="en-US" sz="2000">
                <a:latin typeface="Times New Roman" panose="02020603050405020304" pitchFamily="18" charset="0"/>
                <a:cs typeface="Times New Roman" panose="02020603050405020304" pitchFamily="18" charset="0"/>
              </a:rPr>
              <a:t>Automotive, HVAC, Electrician</a:t>
            </a:r>
          </a:p>
          <a:p>
            <a:pPr lvl="1">
              <a:lnSpc>
                <a:spcPct val="110000"/>
              </a:lnSpc>
            </a:pPr>
            <a:r>
              <a:rPr lang="en-US" sz="2000">
                <a:latin typeface="Times New Roman" panose="02020603050405020304" pitchFamily="18" charset="0"/>
                <a:cs typeface="Times New Roman" panose="02020603050405020304" pitchFamily="18" charset="0"/>
              </a:rPr>
              <a:t>Dental Assistant</a:t>
            </a:r>
          </a:p>
          <a:p>
            <a:pPr lvl="1">
              <a:lnSpc>
                <a:spcPct val="110000"/>
              </a:lnSpc>
            </a:pPr>
            <a:r>
              <a:rPr lang="en-US" sz="2000">
                <a:latin typeface="Times New Roman" panose="02020603050405020304" pitchFamily="18" charset="0"/>
                <a:cs typeface="Times New Roman" panose="02020603050405020304" pitchFamily="18" charset="0"/>
              </a:rPr>
              <a:t>Carpenter</a:t>
            </a:r>
          </a:p>
          <a:p>
            <a:pPr lvl="1">
              <a:lnSpc>
                <a:spcPct val="110000"/>
              </a:lnSpc>
            </a:pPr>
            <a:r>
              <a:rPr lang="en-US" sz="2000">
                <a:latin typeface="Times New Roman" panose="02020603050405020304" pitchFamily="18" charset="0"/>
                <a:cs typeface="Times New Roman" panose="02020603050405020304" pitchFamily="18" charset="0"/>
              </a:rPr>
              <a:t>Plumber</a:t>
            </a:r>
          </a:p>
          <a:p>
            <a:pPr lvl="1">
              <a:lnSpc>
                <a:spcPct val="110000"/>
              </a:lnSpc>
            </a:pPr>
            <a:r>
              <a:rPr lang="en-US" sz="2000">
                <a:latin typeface="Times New Roman" panose="02020603050405020304" pitchFamily="18" charset="0"/>
                <a:cs typeface="Times New Roman" panose="02020603050405020304" pitchFamily="18" charset="0"/>
              </a:rPr>
              <a:t>Practical Nurse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61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804519"/>
            <a:ext cx="9603275" cy="1049235"/>
          </a:xfrm>
        </p:spPr>
        <p:txBody>
          <a:bodyPr>
            <a:noAutofit/>
          </a:bodyPr>
          <a:lstStyle/>
          <a:p>
            <a:r>
              <a:rPr lang="en-US" sz="3600" b="1" dirty="0">
                <a:latin typeface="Times New Roman" panose="02020603050405020304" pitchFamily="18" charset="0"/>
                <a:cs typeface="Times New Roman" panose="02020603050405020304" pitchFamily="18" charset="0"/>
              </a:rPr>
              <a:t>2-Year Colleges &amp; Technical Colleges</a:t>
            </a:r>
          </a:p>
        </p:txBody>
      </p:sp>
      <p:cxnSp>
        <p:nvCxnSpPr>
          <p:cNvPr id="23" name="Straight Connector 11">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 name="Rectangle 13">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BC707D9A-7745-29B9-49FF-46AA7F11D924}"/>
              </a:ext>
            </a:extLst>
          </p:cNvPr>
          <p:cNvGraphicFramePr>
            <a:graphicFrameLocks noGrp="1"/>
          </p:cNvGraphicFramePr>
          <p:nvPr>
            <p:ph idx="1"/>
            <p:extLst>
              <p:ext uri="{D42A27DB-BD31-4B8C-83A1-F6EECF244321}">
                <p14:modId xmlns:p14="http://schemas.microsoft.com/office/powerpoint/2010/main" val="1900645546"/>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31589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038cd5-16a3-4258-a40f-394afb2fdb96" xsi:nil="true"/>
    <lcf76f155ced4ddcb4097134ff3c332f xmlns="d2ac93d6-9291-4d4f-8b2a-c9ecaa79ef8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ADEE5671A0094C8DA849E5AB25D59E" ma:contentTypeVersion="13" ma:contentTypeDescription="Create a new document." ma:contentTypeScope="" ma:versionID="df0f9f7b5cc38fcf0ccceb2bfb6daf0a">
  <xsd:schema xmlns:xsd="http://www.w3.org/2001/XMLSchema" xmlns:xs="http://www.w3.org/2001/XMLSchema" xmlns:p="http://schemas.microsoft.com/office/2006/metadata/properties" xmlns:ns2="d2ac93d6-9291-4d4f-8b2a-c9ecaa79ef81" xmlns:ns3="8a038cd5-16a3-4258-a40f-394afb2fdb96" targetNamespace="http://schemas.microsoft.com/office/2006/metadata/properties" ma:root="true" ma:fieldsID="39d78ee9fcf899b8087539e3b7e380b0" ns2:_="" ns3:_="">
    <xsd:import namespace="d2ac93d6-9291-4d4f-8b2a-c9ecaa79ef81"/>
    <xsd:import namespace="8a038cd5-16a3-4258-a40f-394afb2fdb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ac93d6-9291-4d4f-8b2a-c9ecaa79ef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358ff1-2e0e-433d-bfb0-121866fdb5d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038cd5-16a3-4258-a40f-394afb2fdb9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96cde66-7941-4cb0-8e4e-9d29ab1009d0}" ma:internalName="TaxCatchAll" ma:showField="CatchAllData" ma:web="8a038cd5-16a3-4258-a40f-394afb2fdb9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543F9C-26B4-46FC-96EB-46C61C2B2BE9}">
  <ds:schemaRefs>
    <ds:schemaRef ds:uri="http://purl.org/dc/elements/1.1/"/>
    <ds:schemaRef ds:uri="http://schemas.openxmlformats.org/package/2006/metadata/core-properties"/>
    <ds:schemaRef ds:uri="8a038cd5-16a3-4258-a40f-394afb2fdb96"/>
    <ds:schemaRef ds:uri="http://purl.org/dc/terms/"/>
    <ds:schemaRef ds:uri="http://www.w3.org/XML/1998/namespace"/>
    <ds:schemaRef ds:uri="d2ac93d6-9291-4d4f-8b2a-c9ecaa79ef81"/>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0AA5368-DEBA-496C-9C5E-AC99FA1F66AF}">
  <ds:schemaRefs>
    <ds:schemaRef ds:uri="http://schemas.microsoft.com/sharepoint/v3/contenttype/forms"/>
  </ds:schemaRefs>
</ds:datastoreItem>
</file>

<file path=customXml/itemProps3.xml><?xml version="1.0" encoding="utf-8"?>
<ds:datastoreItem xmlns:ds="http://schemas.openxmlformats.org/officeDocument/2006/customXml" ds:itemID="{70D614DF-50BF-4E50-B394-C740382D22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ac93d6-9291-4d4f-8b2a-c9ecaa79ef81"/>
    <ds:schemaRef ds:uri="8a038cd5-16a3-4258-a40f-394afb2fdb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2634</TotalTime>
  <Words>3481</Words>
  <Application>Microsoft Office PowerPoint</Application>
  <PresentationFormat>Widescreen</PresentationFormat>
  <Paragraphs>400</Paragraphs>
  <Slides>47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Century Gothic</vt:lpstr>
      <vt:lpstr>Courier New</vt:lpstr>
      <vt:lpstr>Gill Sans MT</vt:lpstr>
      <vt:lpstr>Times New Roman</vt:lpstr>
      <vt:lpstr>Wingdings 3</vt:lpstr>
      <vt:lpstr>Gallery</vt:lpstr>
      <vt:lpstr>  12th Grade  Counseling Lesson</vt:lpstr>
      <vt:lpstr>Senior Updates</vt:lpstr>
      <vt:lpstr>Who is your school counselor?</vt:lpstr>
      <vt:lpstr>Helpful Resources for Your Senior Year</vt:lpstr>
      <vt:lpstr>Lesson Overview</vt:lpstr>
      <vt:lpstr>Workforce/Apprenticeship</vt:lpstr>
      <vt:lpstr>Military/Armed Forces</vt:lpstr>
      <vt:lpstr>Trade School</vt:lpstr>
      <vt:lpstr>2-Year Colleges &amp; Technical Colleges</vt:lpstr>
      <vt:lpstr>4-Year College/University</vt:lpstr>
      <vt:lpstr>PowerPoint Presentation</vt:lpstr>
      <vt:lpstr>PowerPoint Presentation</vt:lpstr>
      <vt:lpstr>Points to Consider</vt:lpstr>
      <vt:lpstr>     Impacts of COVID19 on College Admissions</vt:lpstr>
      <vt:lpstr>University System of GA test optional info</vt:lpstr>
      <vt:lpstr>Naviance</vt:lpstr>
      <vt:lpstr>Logging into Naviance</vt:lpstr>
      <vt:lpstr>Naviance Student Homepage</vt:lpstr>
      <vt:lpstr>SELECT YOUR PATH</vt:lpstr>
      <vt:lpstr>Enter Your PERSONAL Email Address</vt:lpstr>
      <vt:lpstr>You can also use Naviance for…</vt:lpstr>
      <vt:lpstr>Apply to College</vt:lpstr>
      <vt:lpstr>Step-by-Step Process</vt:lpstr>
      <vt:lpstr>Understanding Application Types</vt:lpstr>
      <vt:lpstr>Add College to the “Colleges I’m Applying to”</vt:lpstr>
      <vt:lpstr>PowerPoint Presentation</vt:lpstr>
      <vt:lpstr>Submission Types</vt:lpstr>
      <vt:lpstr>“Colleges I’m Applying to” Dashboard</vt:lpstr>
      <vt:lpstr>Common App</vt:lpstr>
      <vt:lpstr>Common App Matching</vt:lpstr>
      <vt:lpstr>Georgia Colleges Using Common App</vt:lpstr>
      <vt:lpstr>Non-Common App Schools</vt:lpstr>
      <vt:lpstr>Teacher Recommendations</vt:lpstr>
      <vt:lpstr>Adding Teacher Recommendation Requests on Naviance</vt:lpstr>
      <vt:lpstr>Tracking Teacher Recommendations</vt:lpstr>
      <vt:lpstr>Counselor Recommendations/ Secondary School Reports</vt:lpstr>
      <vt:lpstr>Requesting Transcripts</vt:lpstr>
      <vt:lpstr>Send SAT/ACT Test Scores</vt:lpstr>
      <vt:lpstr>College Visits</vt:lpstr>
      <vt:lpstr>Financial Aid</vt:lpstr>
      <vt:lpstr>Scholarships</vt:lpstr>
      <vt:lpstr>Free Application for Federal Student Aid FAFSA</vt:lpstr>
      <vt:lpstr>Federal Pell Grant</vt:lpstr>
      <vt:lpstr>HOPE Scholarship</vt:lpstr>
      <vt:lpstr>HOPE Grant</vt:lpstr>
      <vt:lpstr>BRIDGE Law </vt:lpstr>
      <vt:lpstr>            HAVE A GREAT SENIOR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Huguelet</dc:creator>
  <cp:lastModifiedBy>Leza Aldridge</cp:lastModifiedBy>
  <cp:revision>33</cp:revision>
  <dcterms:created xsi:type="dcterms:W3CDTF">2019-06-24T18:16:36Z</dcterms:created>
  <dcterms:modified xsi:type="dcterms:W3CDTF">2023-09-20T19:09:02Z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0x010100AEADEE5671A0094C8DA849E5AB25D59E</vt:lpwstr>
  </property>
</Properties>
</file>